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3" r:id="rId1"/>
  </p:sldMasterIdLst>
  <p:notesMasterIdLst>
    <p:notesMasterId r:id="rId74"/>
  </p:notesMasterIdLst>
  <p:handoutMasterIdLst>
    <p:handoutMasterId r:id="rId75"/>
  </p:handoutMasterIdLst>
  <p:sldIdLst>
    <p:sldId id="347" r:id="rId2"/>
    <p:sldId id="416" r:id="rId3"/>
    <p:sldId id="408" r:id="rId4"/>
    <p:sldId id="409" r:id="rId5"/>
    <p:sldId id="348" r:id="rId6"/>
    <p:sldId id="349" r:id="rId7"/>
    <p:sldId id="414" r:id="rId8"/>
    <p:sldId id="415" r:id="rId9"/>
    <p:sldId id="412" r:id="rId10"/>
    <p:sldId id="410" r:id="rId11"/>
    <p:sldId id="364" r:id="rId12"/>
    <p:sldId id="394" r:id="rId13"/>
    <p:sldId id="376" r:id="rId14"/>
    <p:sldId id="395" r:id="rId15"/>
    <p:sldId id="396" r:id="rId16"/>
    <p:sldId id="377" r:id="rId17"/>
    <p:sldId id="365" r:id="rId18"/>
    <p:sldId id="342" r:id="rId19"/>
    <p:sldId id="340" r:id="rId20"/>
    <p:sldId id="366" r:id="rId21"/>
    <p:sldId id="352" r:id="rId22"/>
    <p:sldId id="417" r:id="rId23"/>
    <p:sldId id="418" r:id="rId24"/>
    <p:sldId id="419" r:id="rId25"/>
    <p:sldId id="279" r:id="rId26"/>
    <p:sldId id="289" r:id="rId27"/>
    <p:sldId id="413" r:id="rId28"/>
    <p:sldId id="378" r:id="rId29"/>
    <p:sldId id="357" r:id="rId30"/>
    <p:sldId id="284" r:id="rId31"/>
    <p:sldId id="290" r:id="rId32"/>
    <p:sldId id="326" r:id="rId33"/>
    <p:sldId id="397" r:id="rId34"/>
    <p:sldId id="398" r:id="rId35"/>
    <p:sldId id="328" r:id="rId36"/>
    <p:sldId id="314" r:id="rId37"/>
    <p:sldId id="399" r:id="rId38"/>
    <p:sldId id="315" r:id="rId39"/>
    <p:sldId id="400" r:id="rId40"/>
    <p:sldId id="375" r:id="rId41"/>
    <p:sldId id="330" r:id="rId42"/>
    <p:sldId id="382" r:id="rId43"/>
    <p:sldId id="331" r:id="rId44"/>
    <p:sldId id="401" r:id="rId45"/>
    <p:sldId id="354" r:id="rId46"/>
    <p:sldId id="355" r:id="rId47"/>
    <p:sldId id="356" r:id="rId48"/>
    <p:sldId id="332" r:id="rId49"/>
    <p:sldId id="402" r:id="rId50"/>
    <p:sldId id="334" r:id="rId51"/>
    <p:sldId id="403" r:id="rId52"/>
    <p:sldId id="316" r:id="rId53"/>
    <p:sldId id="404" r:id="rId54"/>
    <p:sldId id="384" r:id="rId55"/>
    <p:sldId id="385" r:id="rId56"/>
    <p:sldId id="390" r:id="rId57"/>
    <p:sldId id="391" r:id="rId58"/>
    <p:sldId id="392" r:id="rId59"/>
    <p:sldId id="386" r:id="rId60"/>
    <p:sldId id="387" r:id="rId61"/>
    <p:sldId id="411" r:id="rId62"/>
    <p:sldId id="335" r:id="rId63"/>
    <p:sldId id="360" r:id="rId64"/>
    <p:sldId id="336" r:id="rId65"/>
    <p:sldId id="346" r:id="rId66"/>
    <p:sldId id="337" r:id="rId67"/>
    <p:sldId id="405" r:id="rId68"/>
    <p:sldId id="338" r:id="rId69"/>
    <p:sldId id="407" r:id="rId70"/>
    <p:sldId id="327" r:id="rId71"/>
    <p:sldId id="393" r:id="rId72"/>
    <p:sldId id="406" r:id="rId73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7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FCC99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32" autoAdjust="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38"/>
    </p:cViewPr>
  </p:sorterViewPr>
  <p:notesViewPr>
    <p:cSldViewPr>
      <p:cViewPr varScale="1">
        <p:scale>
          <a:sx n="55" d="100"/>
          <a:sy n="55" d="100"/>
        </p:scale>
        <p:origin x="-1854" y="-102"/>
      </p:cViewPr>
      <p:guideLst>
        <p:guide orient="horz" pos="2927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3" y="0"/>
            <a:ext cx="3036887" cy="4651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6888" cy="465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3027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Biomolecules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3" y="8831263"/>
            <a:ext cx="3036887" cy="465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6D60BA35-E85C-4EC1-AD61-D1F98771C9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14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51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3027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7" name="Rectangle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16425"/>
            <a:ext cx="5143500" cy="4183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51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6888" cy="465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3027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1263"/>
            <a:ext cx="3036887" cy="465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2B7C7D1-9BEC-4AC2-B8A0-28BE3435B0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251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Organization: cells,</a:t>
            </a:r>
            <a:r>
              <a:rPr lang="en-US" baseline="0" dirty="0" smtClean="0"/>
              <a:t> tissues, organs, etc.</a:t>
            </a:r>
            <a:br>
              <a:rPr lang="en-US" baseline="0" dirty="0" smtClean="0"/>
            </a:br>
            <a:r>
              <a:rPr lang="en-US" baseline="0" dirty="0" smtClean="0"/>
              <a:t>Metabolism: has chemical reactions, use materials and energy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B7C7D1-9BEC-4AC2-B8A0-28BE3435B08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2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A68A86-176F-467A-9421-508A2FF08052}" type="slidenum">
              <a:rPr lang="en-US"/>
              <a:pPr/>
              <a:t>52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79273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11DBA3-CDC0-4878-A28B-0FCD5F74A6C1}" type="slidenum">
              <a:rPr lang="en-US"/>
              <a:pPr/>
              <a:t>63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74206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B7C7D1-9BEC-4AC2-B8A0-28BE3435B08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B7C7D1-9BEC-4AC2-B8A0-28BE3435B08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44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B7C7D1-9BEC-4AC2-B8A0-28BE3435B08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45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00FFA1-E08B-4CC9-8A89-91635A508093}" type="slidenum">
              <a:rPr lang="en-US"/>
              <a:pPr/>
              <a:t>17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81386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152265-5FB3-4622-BE4E-069A6D4A9828}" type="slidenum">
              <a:rPr lang="en-US"/>
              <a:pPr/>
              <a:t>25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40839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C5FFBA-B653-45AF-B405-7F7DCE6AD288}" type="slidenum">
              <a:rPr lang="en-US"/>
              <a:pPr/>
              <a:t>26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74972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E2458E-7F67-442F-8CCA-D666C01F1964}" type="slidenum">
              <a:rPr lang="en-US"/>
              <a:pPr/>
              <a:t>30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28265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FFA57C-D278-4CCA-9927-3D067522B29F}" type="slidenum">
              <a:rPr lang="en-US"/>
              <a:pPr/>
              <a:t>31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78011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90A098-E867-412E-AAF8-44469199FD3A}" type="slidenum">
              <a:rPr lang="en-US"/>
              <a:pPr/>
              <a:t>36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29899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E30C52-42E3-491E-8BD0-74DA2255F649}" type="slidenum">
              <a:rPr lang="en-US"/>
              <a:pPr/>
              <a:t>38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0054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3222625" y="304800"/>
            <a:ext cx="11909425" cy="4724400"/>
            <a:chOff x="-2030" y="192"/>
            <a:chExt cx="7502" cy="2976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>
              <a:off x="912" y="1584"/>
              <a:ext cx="45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-1584" y="864"/>
              <a:ext cx="2304" cy="2304"/>
            </a:xfrm>
            <a:custGeom>
              <a:avLst/>
              <a:gdLst>
                <a:gd name="G0" fmla="+- 12083 0 0"/>
                <a:gd name="G1" fmla="+- -32000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G27 -32000"/>
                <a:gd name="T13" fmla="*/ T12 w 64000"/>
                <a:gd name="T14" fmla="+- 0 G11 -32000"/>
                <a:gd name="T15" fmla="*/ G11 h 64000"/>
                <a:gd name="T16" fmla="+- 0 G25 -32000"/>
                <a:gd name="T17" fmla="*/ T16 w 64000"/>
                <a:gd name="T18" fmla="+- 0 G14 -32000"/>
                <a:gd name="T19" fmla="*/ G14 h 64000"/>
              </a:gdLst>
              <a:ahLst/>
              <a:cxnLst>
                <a:cxn ang="0">
                  <a:pos x="44083" y="2368"/>
                </a:cxn>
                <a:cxn ang="0">
                  <a:pos x="64000" y="32000"/>
                </a:cxn>
                <a:cxn ang="0">
                  <a:pos x="44083" y="61631"/>
                </a:cxn>
                <a:cxn ang="0">
                  <a:pos x="44083" y="61631"/>
                </a:cxn>
                <a:cxn ang="0">
                  <a:pos x="44082" y="61631"/>
                </a:cxn>
                <a:cxn ang="0">
                  <a:pos x="44083" y="61632"/>
                </a:cxn>
                <a:cxn ang="0">
                  <a:pos x="44083" y="2368"/>
                </a:cxn>
                <a:cxn ang="0">
                  <a:pos x="44082" y="2368"/>
                </a:cxn>
                <a:cxn ang="0">
                  <a:pos x="44083" y="2368"/>
                </a:cxn>
              </a:cxnLst>
              <a:rect l="T13" t="T15" r="T17" b="T19"/>
              <a:pathLst>
                <a:path w="64000" h="64000">
                  <a:moveTo>
                    <a:pt x="44083" y="2368"/>
                  </a:moveTo>
                  <a:cubicBezTo>
                    <a:pt x="56127" y="7280"/>
                    <a:pt x="64000" y="18993"/>
                    <a:pt x="64000" y="32000"/>
                  </a:cubicBezTo>
                  <a:cubicBezTo>
                    <a:pt x="64000" y="45006"/>
                    <a:pt x="56127" y="56719"/>
                    <a:pt x="44083" y="61631"/>
                  </a:cubicBezTo>
                  <a:cubicBezTo>
                    <a:pt x="44082" y="61631"/>
                    <a:pt x="44082" y="61631"/>
                    <a:pt x="44082" y="61631"/>
                  </a:cubicBezTo>
                  <a:lnTo>
                    <a:pt x="44083" y="61632"/>
                  </a:lnTo>
                  <a:lnTo>
                    <a:pt x="44083" y="2368"/>
                  </a:lnTo>
                  <a:lnTo>
                    <a:pt x="44082" y="2368"/>
                  </a:lnTo>
                  <a:cubicBezTo>
                    <a:pt x="44082" y="2368"/>
                    <a:pt x="44082" y="2368"/>
                    <a:pt x="44083" y="236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-2030" y="192"/>
              <a:ext cx="2544" cy="2544"/>
            </a:xfrm>
            <a:custGeom>
              <a:avLst/>
              <a:gdLst>
                <a:gd name="G0" fmla="+- 18994 0 0"/>
                <a:gd name="G1" fmla="+- -30013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G27 -32000"/>
                <a:gd name="T13" fmla="*/ T12 w 64000"/>
                <a:gd name="T14" fmla="+- 0 G11 -32000"/>
                <a:gd name="T15" fmla="*/ G11 h 64000"/>
                <a:gd name="T16" fmla="+- 0 G25 -32000"/>
                <a:gd name="T17" fmla="*/ T16 w 64000"/>
                <a:gd name="T18" fmla="+- 0 G14 -32000"/>
                <a:gd name="T19" fmla="*/ G14 h 64000"/>
              </a:gdLst>
              <a:ahLst/>
              <a:cxnLst>
                <a:cxn ang="0">
                  <a:pos x="50994" y="6246"/>
                </a:cxn>
                <a:cxn ang="0">
                  <a:pos x="64000" y="32000"/>
                </a:cxn>
                <a:cxn ang="0">
                  <a:pos x="50994" y="57753"/>
                </a:cxn>
                <a:cxn ang="0">
                  <a:pos x="50994" y="57753"/>
                </a:cxn>
                <a:cxn ang="0">
                  <a:pos x="50993" y="57753"/>
                </a:cxn>
                <a:cxn ang="0">
                  <a:pos x="50994" y="57754"/>
                </a:cxn>
                <a:cxn ang="0">
                  <a:pos x="50994" y="6246"/>
                </a:cxn>
                <a:cxn ang="0">
                  <a:pos x="50993" y="6246"/>
                </a:cxn>
                <a:cxn ang="0">
                  <a:pos x="50994" y="6246"/>
                </a:cxn>
              </a:cxnLst>
              <a:rect l="T13" t="T15" r="T17" b="T19"/>
              <a:pathLst>
                <a:path w="64000" h="64000">
                  <a:moveTo>
                    <a:pt x="50994" y="6246"/>
                  </a:moveTo>
                  <a:cubicBezTo>
                    <a:pt x="59172" y="12279"/>
                    <a:pt x="64000" y="21837"/>
                    <a:pt x="64000" y="32000"/>
                  </a:cubicBezTo>
                  <a:cubicBezTo>
                    <a:pt x="64000" y="42162"/>
                    <a:pt x="59172" y="51720"/>
                    <a:pt x="50994" y="57753"/>
                  </a:cubicBezTo>
                  <a:cubicBezTo>
                    <a:pt x="50993" y="57753"/>
                    <a:pt x="50993" y="57753"/>
                    <a:pt x="50993" y="57753"/>
                  </a:cubicBezTo>
                  <a:lnTo>
                    <a:pt x="50994" y="57754"/>
                  </a:lnTo>
                  <a:lnTo>
                    <a:pt x="50994" y="6246"/>
                  </a:lnTo>
                  <a:lnTo>
                    <a:pt x="50993" y="6246"/>
                  </a:lnTo>
                  <a:cubicBezTo>
                    <a:pt x="50993" y="6246"/>
                    <a:pt x="50993" y="6246"/>
                    <a:pt x="50994" y="6246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</p:grpSp>
      <p:sp>
        <p:nvSpPr>
          <p:cNvPr id="27443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443038" y="985838"/>
            <a:ext cx="7239000" cy="144462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443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443038" y="3427413"/>
            <a:ext cx="72390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E241CCB-E4D1-4F72-AA0E-19F8AF96FA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4EB1E-BB92-4379-83E6-B05F039C69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6413" y="301625"/>
            <a:ext cx="1827212" cy="56403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0013" y="301625"/>
            <a:ext cx="5334000" cy="56403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04201C-FDE3-44E1-B2FF-93F85F1F76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370013" y="1827213"/>
            <a:ext cx="7313612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EBE3FE-2F9D-4FC7-9829-647A505EF6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70013" y="1827213"/>
            <a:ext cx="7313612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013" y="3960813"/>
            <a:ext cx="7313612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4A6CB-B569-41D7-B7A8-ED98AE9D58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E04665-86B0-4014-AFCA-0AEE8B56E2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B5640-D13A-40DA-A84F-C495EAA866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C7F43-95ED-46CF-AAD7-25FBE717B2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5F6E5-646F-4825-8C89-CB28A45E7E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F5A9E4-837C-4952-B34A-8A322BFC57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AFEDAA-8EC9-4E2A-A0E1-5B0A2F6D24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CBF0D8-E944-41B4-8502-E4A842B00F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5527D-C9B4-4B9C-B63A-630CEC2FA7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1E6652-15A4-4628-A5C1-E3C796EA1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1EAE8-21A6-43DA-809E-BC703777B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/>
          </p:cNvGrpSpPr>
          <p:nvPr/>
        </p:nvGrpSpPr>
        <p:grpSpPr bwMode="auto">
          <a:xfrm>
            <a:off x="-3238500" y="0"/>
            <a:ext cx="11925300" cy="3810000"/>
            <a:chOff x="-2040" y="0"/>
            <a:chExt cx="7512" cy="2400"/>
          </a:xfrm>
        </p:grpSpPr>
        <p:sp>
          <p:nvSpPr>
            <p:cNvPr id="273411" name="AutoShape 3"/>
            <p:cNvSpPr>
              <a:spLocks noChangeArrowheads="1"/>
            </p:cNvSpPr>
            <p:nvPr/>
          </p:nvSpPr>
          <p:spPr bwMode="auto">
            <a:xfrm>
              <a:off x="-2040" y="432"/>
              <a:ext cx="2592" cy="1968"/>
            </a:xfrm>
            <a:custGeom>
              <a:avLst/>
              <a:gdLst>
                <a:gd name="G0" fmla="+- 18296 0 0"/>
                <a:gd name="G1" fmla="+- -30880 0 0"/>
                <a:gd name="G2" fmla="+- 31512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G27 -32000"/>
                <a:gd name="T13" fmla="*/ T12 w 64000"/>
                <a:gd name="T14" fmla="+- 0 G11 -32000"/>
                <a:gd name="T15" fmla="*/ G11 h 64000"/>
                <a:gd name="T16" fmla="+- 0 G25 -32000"/>
                <a:gd name="T17" fmla="*/ T16 w 64000"/>
                <a:gd name="T18" fmla="+- 0 G14 -32000"/>
                <a:gd name="T19" fmla="*/ G14 h 64000"/>
              </a:gdLst>
              <a:ahLst/>
              <a:cxnLst>
                <a:cxn ang="0">
                  <a:pos x="50296" y="5746"/>
                </a:cxn>
                <a:cxn ang="0">
                  <a:pos x="64000" y="32000"/>
                </a:cxn>
                <a:cxn ang="0">
                  <a:pos x="50296" y="58253"/>
                </a:cxn>
                <a:cxn ang="0">
                  <a:pos x="50296" y="58253"/>
                </a:cxn>
                <a:cxn ang="0">
                  <a:pos x="50295" y="58253"/>
                </a:cxn>
                <a:cxn ang="0">
                  <a:pos x="50296" y="58254"/>
                </a:cxn>
                <a:cxn ang="0">
                  <a:pos x="50296" y="5746"/>
                </a:cxn>
                <a:cxn ang="0">
                  <a:pos x="50295" y="5746"/>
                </a:cxn>
                <a:cxn ang="0">
                  <a:pos x="50296" y="5746"/>
                </a:cxn>
              </a:cxnLst>
              <a:rect l="T13" t="T15" r="T17" b="T19"/>
              <a:pathLst>
                <a:path w="64000" h="64000">
                  <a:moveTo>
                    <a:pt x="50296" y="5746"/>
                  </a:moveTo>
                  <a:cubicBezTo>
                    <a:pt x="58882" y="11730"/>
                    <a:pt x="64000" y="21534"/>
                    <a:pt x="64000" y="32000"/>
                  </a:cubicBezTo>
                  <a:cubicBezTo>
                    <a:pt x="64000" y="42465"/>
                    <a:pt x="58882" y="52269"/>
                    <a:pt x="50296" y="58253"/>
                  </a:cubicBezTo>
                  <a:cubicBezTo>
                    <a:pt x="50296" y="58253"/>
                    <a:pt x="50296" y="58253"/>
                    <a:pt x="50295" y="58253"/>
                  </a:cubicBezTo>
                  <a:lnTo>
                    <a:pt x="50296" y="58254"/>
                  </a:lnTo>
                  <a:lnTo>
                    <a:pt x="50296" y="5746"/>
                  </a:lnTo>
                  <a:lnTo>
                    <a:pt x="50295" y="5746"/>
                  </a:lnTo>
                  <a:cubicBezTo>
                    <a:pt x="50296" y="5746"/>
                    <a:pt x="50296" y="5746"/>
                    <a:pt x="50296" y="57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273412" name="AutoShape 4"/>
            <p:cNvSpPr>
              <a:spLocks noChangeArrowheads="1"/>
            </p:cNvSpPr>
            <p:nvPr/>
          </p:nvSpPr>
          <p:spPr bwMode="auto">
            <a:xfrm>
              <a:off x="-1528" y="0"/>
              <a:ext cx="1949" cy="1987"/>
            </a:xfrm>
            <a:custGeom>
              <a:avLst/>
              <a:gdLst>
                <a:gd name="G0" fmla="+- 18077 0 0"/>
                <a:gd name="G1" fmla="+- -30880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G27 -32000"/>
                <a:gd name="T13" fmla="*/ T12 w 64000"/>
                <a:gd name="T14" fmla="+- 0 G11 -32000"/>
                <a:gd name="T15" fmla="*/ G11 h 64000"/>
                <a:gd name="T16" fmla="+- 0 G25 -32000"/>
                <a:gd name="T17" fmla="*/ T16 w 64000"/>
                <a:gd name="T18" fmla="+- 0 G14 -32000"/>
                <a:gd name="T19" fmla="*/ G14 h 64000"/>
              </a:gdLst>
              <a:ahLst/>
              <a:cxnLst>
                <a:cxn ang="0">
                  <a:pos x="50077" y="5595"/>
                </a:cxn>
                <a:cxn ang="0">
                  <a:pos x="64000" y="32000"/>
                </a:cxn>
                <a:cxn ang="0">
                  <a:pos x="50077" y="58404"/>
                </a:cxn>
                <a:cxn ang="0">
                  <a:pos x="50077" y="58404"/>
                </a:cxn>
                <a:cxn ang="0">
                  <a:pos x="50076" y="58404"/>
                </a:cxn>
                <a:cxn ang="0">
                  <a:pos x="50077" y="58405"/>
                </a:cxn>
                <a:cxn ang="0">
                  <a:pos x="50077" y="5595"/>
                </a:cxn>
                <a:cxn ang="0">
                  <a:pos x="50076" y="5595"/>
                </a:cxn>
                <a:cxn ang="0">
                  <a:pos x="50077" y="5595"/>
                </a:cxn>
              </a:cxnLst>
              <a:rect l="T13" t="T15" r="T17" b="T19"/>
              <a:pathLst>
                <a:path w="64000" h="64000">
                  <a:moveTo>
                    <a:pt x="50077" y="5595"/>
                  </a:moveTo>
                  <a:cubicBezTo>
                    <a:pt x="58790" y="11560"/>
                    <a:pt x="64000" y="21440"/>
                    <a:pt x="64000" y="32000"/>
                  </a:cubicBezTo>
                  <a:cubicBezTo>
                    <a:pt x="64000" y="42559"/>
                    <a:pt x="58790" y="52439"/>
                    <a:pt x="50077" y="58404"/>
                  </a:cubicBezTo>
                  <a:cubicBezTo>
                    <a:pt x="50077" y="58404"/>
                    <a:pt x="50077" y="58404"/>
                    <a:pt x="50076" y="58404"/>
                  </a:cubicBezTo>
                  <a:lnTo>
                    <a:pt x="50077" y="58405"/>
                  </a:lnTo>
                  <a:lnTo>
                    <a:pt x="50077" y="5595"/>
                  </a:lnTo>
                  <a:lnTo>
                    <a:pt x="50076" y="5595"/>
                  </a:lnTo>
                  <a:cubicBezTo>
                    <a:pt x="50077" y="5595"/>
                    <a:pt x="50077" y="5595"/>
                    <a:pt x="50077" y="5595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73413" name="Line 5"/>
            <p:cNvSpPr>
              <a:spLocks noChangeShapeType="1"/>
            </p:cNvSpPr>
            <p:nvPr/>
          </p:nvSpPr>
          <p:spPr bwMode="auto">
            <a:xfrm>
              <a:off x="864" y="960"/>
              <a:ext cx="46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051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370013" y="301625"/>
            <a:ext cx="73136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0013" y="1827213"/>
            <a:ext cx="731361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3416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3417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3418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39F668C-33BF-4729-814E-B416FA5D77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¡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5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¡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19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healthnews.uc.edu/news/?/24281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s://www.google.com/imgres?imgurl&amp;imgrefurl=http://musclemaximizerpromo.com/bigger-stronger-faster-a-documentary-on-steroids-trashwire/steroids-before-and-after-monthsbigger-stronger-faster-a-documentary-on-steroids-trashwire-jxpdeum/&amp;h=0&amp;w=0&amp;tbnid=elCS5nM5i-oRZM&amp;zoom=1&amp;tbnh=168&amp;tbnw=300&amp;docid=m3-HXmq0Hx1oiM&amp;tbm=isch&amp;ei=M8lBU6GwIdC-sQTQ-oLgCQ&amp;ved=0CAIQsCUoA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gif"/><Relationship Id="rId5" Type="http://schemas.openxmlformats.org/officeDocument/2006/relationships/image" Target="../media/image40.jpeg"/><Relationship Id="rId4" Type="http://schemas.openxmlformats.org/officeDocument/2006/relationships/hyperlink" Target="https://www.google.com/imgres?imgurl&amp;imgrefurl=http://healthlevelup.com/legal-anabolic-steroids-good-effects/&amp;h=0&amp;w=0&amp;tbnid=w1qO3lvQjBGbRM&amp;zoom=1&amp;tbnh=211&amp;tbnw=238&amp;docid=jZ6DVdevJ9v_vM&amp;tbm=isch&amp;ei=RMlBU5jxDI2lsASn6IHICw&amp;ved=0CAUQsCUoAQ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19200"/>
            <a:ext cx="8102600" cy="1143000"/>
          </a:xfrm>
        </p:spPr>
        <p:txBody>
          <a:bodyPr/>
          <a:lstStyle/>
          <a:p>
            <a:pPr algn="ctr" eaLnBrk="1" hangingPunct="1"/>
            <a:r>
              <a:rPr lang="en-US" b="1" smtClean="0">
                <a:latin typeface="Comic Sans MS" pitchFamily="66" charset="0"/>
              </a:rPr>
              <a:t>Human Biology – Chapter 2 Lecture Notes</a:t>
            </a:r>
            <a:br>
              <a:rPr lang="en-US" b="1" smtClean="0">
                <a:latin typeface="Comic Sans MS" pitchFamily="66" charset="0"/>
              </a:rPr>
            </a:br>
            <a:r>
              <a:rPr lang="en-US" b="1" smtClean="0">
                <a:latin typeface="Comic Sans MS" pitchFamily="66" charset="0"/>
              </a:rPr>
              <a:t>Chemistry of Life</a:t>
            </a:r>
            <a:endParaRPr lang="en-US" smtClean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Review of Basic Chemistry Terms</a:t>
            </a:r>
            <a:endParaRPr lang="en-US" b="1" dirty="0">
              <a:latin typeface="Comic Sans MS" pitchFamily="66" charset="0"/>
            </a:endParaRPr>
          </a:p>
        </p:txBody>
      </p:sp>
      <p:pic>
        <p:nvPicPr>
          <p:cNvPr id="60418" name="Picture 2" descr="http://d1jqu7g1y74ds1.cloudfront.net/wp-content/uploads/2010/02/c-atom_e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33600"/>
            <a:ext cx="4389120" cy="3657600"/>
          </a:xfrm>
          <a:prstGeom prst="rect">
            <a:avLst/>
          </a:prstGeom>
          <a:noFill/>
        </p:spPr>
      </p:pic>
      <p:pic>
        <p:nvPicPr>
          <p:cNvPr id="60420" name="Picture 4" descr="http://img.sparknotes.com/figures/C/c3554c42f955f947b125020c2c00d830/carbon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3950" y="2933700"/>
            <a:ext cx="3905250" cy="1714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400" b="1" dirty="0" smtClean="0">
                <a:latin typeface="Comic Sans MS" pitchFamily="66" charset="0"/>
              </a:rPr>
              <a:t>Properties of Water (2.2)</a:t>
            </a:r>
            <a:endParaRPr lang="en-US" dirty="0" smtClean="0"/>
          </a:p>
        </p:txBody>
      </p:sp>
      <p:sp>
        <p:nvSpPr>
          <p:cNvPr id="7171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47259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 smtClean="0"/>
              <a:t>Water</a:t>
            </a:r>
            <a:r>
              <a:rPr lang="en-US" sz="2400" dirty="0" smtClean="0"/>
              <a:t> is the most abundant molecule in living organisms (60-70% total body weight)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Water is Life’s </a:t>
            </a:r>
            <a:r>
              <a:rPr lang="en-US" sz="2400" b="1" dirty="0" smtClean="0"/>
              <a:t>Solvent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This is true due to its unique properties: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Water is a </a:t>
            </a:r>
            <a:r>
              <a:rPr lang="en-US" sz="2000" b="1" dirty="0" smtClean="0"/>
              <a:t>polar </a:t>
            </a:r>
            <a:r>
              <a:rPr lang="en-US" sz="2000" dirty="0" smtClean="0"/>
              <a:t>molecule.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Water molecules interact via an ideal </a:t>
            </a:r>
            <a:r>
              <a:rPr lang="en-US" sz="2000" b="1" dirty="0" smtClean="0"/>
              <a:t>hydrogen bonding </a:t>
            </a:r>
            <a:r>
              <a:rPr lang="en-US" sz="2000" dirty="0" smtClean="0"/>
              <a:t>arrangement.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Water is </a:t>
            </a:r>
            <a:r>
              <a:rPr lang="en-US" sz="2000" b="1" dirty="0" smtClean="0"/>
              <a:t>cohesive</a:t>
            </a:r>
            <a:r>
              <a:rPr lang="en-US" sz="2000" dirty="0" smtClean="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The </a:t>
            </a:r>
            <a:r>
              <a:rPr lang="en-US" sz="2000" b="1" dirty="0" smtClean="0"/>
              <a:t>temperature</a:t>
            </a:r>
            <a:r>
              <a:rPr lang="en-US" sz="2000" dirty="0" smtClean="0"/>
              <a:t> of liquid water rises and falls slowly.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d86867_0206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4" descr="mad86867_ta0201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9763" y="3200400"/>
            <a:ext cx="8047037" cy="337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162800" y="281940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2.6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15200" y="6488668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2.7A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 descr="Fi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91313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-76200" y="304800"/>
            <a:ext cx="9385903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latin typeface="Comic Sans MS" pitchFamily="66" charset="0"/>
              </a:rPr>
              <a:t>Hydrogen Bonding and Dipole Moments of Water Molecules</a:t>
            </a:r>
            <a:endParaRPr lang="en-US" sz="2500" b="1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ad86867_ta0202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6325"/>
            <a:ext cx="914400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086600" y="59436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2.8b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79159" y="304800"/>
            <a:ext cx="4121641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latin typeface="Comic Sans MS" pitchFamily="66" charset="0"/>
              </a:rPr>
              <a:t>Water Is a Good Solvent</a:t>
            </a:r>
            <a:endParaRPr lang="en-US" sz="2500" b="1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mad86867_ta02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8400"/>
            <a:ext cx="9144000" cy="157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4"/>
          <p:cNvSpPr>
            <a:spLocks noGrp="1" noChangeArrowheads="1"/>
          </p:cNvSpPr>
          <p:nvPr>
            <p:ph type="title"/>
          </p:nvPr>
        </p:nvSpPr>
        <p:spPr>
          <a:xfrm>
            <a:off x="1066800" y="301625"/>
            <a:ext cx="7313613" cy="1143000"/>
          </a:xfrm>
        </p:spPr>
        <p:txBody>
          <a:bodyPr/>
          <a:lstStyle/>
          <a:p>
            <a:pPr algn="ctr" eaLnBrk="1" hangingPunct="1"/>
            <a: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  <a:t>Acid and Base Properties</a:t>
            </a:r>
            <a:b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</a:br>
            <a: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  <a:t>of Water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62800" y="51054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2.9b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/>
              <a:t>Figure 2.8</a:t>
            </a:r>
          </a:p>
        </p:txBody>
      </p:sp>
      <p:pic>
        <p:nvPicPr>
          <p:cNvPr id="12291" name="Picture 3" descr="Fi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5200" y="-7938"/>
            <a:ext cx="7215188" cy="687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010356" y="64770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2.10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400" b="1" dirty="0" smtClean="0">
                <a:latin typeface="Comic Sans MS" pitchFamily="66" charset="0"/>
              </a:rPr>
              <a:t>Buffers</a:t>
            </a:r>
          </a:p>
        </p:txBody>
      </p:sp>
      <p:sp>
        <p:nvSpPr>
          <p:cNvPr id="1331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0" y="2209800"/>
            <a:ext cx="7921625" cy="4114800"/>
          </a:xfrm>
        </p:spPr>
        <p:txBody>
          <a:bodyPr/>
          <a:lstStyle/>
          <a:p>
            <a:pPr eaLnBrk="1" hangingPunct="1"/>
            <a:r>
              <a:rPr lang="en-US" dirty="0" smtClean="0"/>
              <a:t>Buffers </a:t>
            </a:r>
            <a:r>
              <a:rPr lang="en-US" b="1" dirty="0" smtClean="0"/>
              <a:t>maintain pH </a:t>
            </a:r>
            <a:r>
              <a:rPr lang="en-US" dirty="0" smtClean="0"/>
              <a:t>within a narrow range.</a:t>
            </a:r>
          </a:p>
          <a:p>
            <a:pPr eaLnBrk="1" hangingPunct="1"/>
            <a:r>
              <a:rPr lang="en-US" dirty="0" smtClean="0"/>
              <a:t>This is essential for biological reactions.</a:t>
            </a:r>
          </a:p>
          <a:p>
            <a:pPr eaLnBrk="1" hangingPunct="1"/>
            <a:r>
              <a:rPr lang="en-US" dirty="0" smtClean="0"/>
              <a:t>A buffer consists of a </a:t>
            </a:r>
            <a:r>
              <a:rPr lang="en-US" b="1" dirty="0" smtClean="0"/>
              <a:t>weak acid </a:t>
            </a:r>
            <a:r>
              <a:rPr lang="en-US" dirty="0" smtClean="0"/>
              <a:t>and its </a:t>
            </a:r>
            <a:r>
              <a:rPr lang="en-US" b="1" dirty="0" smtClean="0"/>
              <a:t>conjugate base </a:t>
            </a:r>
            <a:r>
              <a:rPr lang="en-US" dirty="0" smtClean="0"/>
              <a:t>(or vice versa).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4" name="TextBox 3"/>
          <p:cNvSpPr txBox="1"/>
          <p:nvPr/>
        </p:nvSpPr>
        <p:spPr>
          <a:xfrm>
            <a:off x="77250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in text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6248400"/>
          </a:xfrm>
        </p:spPr>
      </p:pic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3" y="0"/>
            <a:ext cx="7313612" cy="1444625"/>
          </a:xfrm>
          <a:solidFill>
            <a:schemeClr val="bg1"/>
          </a:solidFill>
        </p:spPr>
        <p:txBody>
          <a:bodyPr/>
          <a:lstStyle/>
          <a:p>
            <a:pPr algn="ctr" eaLnBrk="1" hangingPunct="1"/>
            <a: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  <a:t>Buffering System in Blood</a:t>
            </a:r>
            <a:endParaRPr lang="en-US" sz="25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Notecard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1625" cy="4495800"/>
          </a:xfrm>
        </p:spPr>
        <p:txBody>
          <a:bodyPr/>
          <a:lstStyle/>
          <a:p>
            <a:r>
              <a:rPr lang="en-US" dirty="0" smtClean="0"/>
              <a:t>On your notecard, please list: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First and last name. If you have a nickname, please put it in “” after your name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Major, minor (or concentration)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Classification (Fr2, Sr1, etc.)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Hobbies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Organizations you’re a part of here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Your co-op employer and laymen’s terms job description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Scan the syllabus (or share with a neighbor)—what topic interests you most and why?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What topic for this class are you less interested in?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12223" y="5999757"/>
            <a:ext cx="88317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Once you have completed this, please get into a group of 4-5, look at the </a:t>
            </a:r>
            <a:br>
              <a:rPr lang="en-US" dirty="0" smtClean="0"/>
            </a:br>
            <a:r>
              <a:rPr lang="en-US" dirty="0" smtClean="0"/>
              <a:t>syllabus, and formulate any questions over the syllabus, the course, or </a:t>
            </a:r>
            <a:br>
              <a:rPr lang="en-US" dirty="0" smtClean="0"/>
            </a:br>
            <a:r>
              <a:rPr lang="en-US" dirty="0" smtClean="0"/>
              <a:t>about me (research interests, background,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9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b="1" smtClean="0">
                <a:latin typeface="Comic Sans MS" pitchFamily="66" charset="0"/>
              </a:rPr>
              <a:t>Organic Chemistry</a:t>
            </a:r>
            <a:endParaRPr lang="en-US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b="1" smtClean="0">
                <a:latin typeface="Comic Sans MS" pitchFamily="66" charset="0"/>
              </a:rPr>
              <a:t>“The Study of Carbon Compounds”</a:t>
            </a:r>
            <a:endParaRPr lang="en-US" smtClean="0"/>
          </a:p>
        </p:txBody>
      </p:sp>
      <p:pic>
        <p:nvPicPr>
          <p:cNvPr id="16388" name="Picture 4" descr="fg10_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743200"/>
            <a:ext cx="81534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400800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in text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43800" y="2647372"/>
            <a:ext cx="961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Alkene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18864" y="267837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Alkyne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29200" y="426720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Imine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33600" y="4038600"/>
            <a:ext cx="120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Carbonyl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  <a:t>Review of Organic Chemistry</a:t>
            </a:r>
            <a:endParaRPr lang="en-US" sz="2500" dirty="0" smtClean="0">
              <a:solidFill>
                <a:schemeClr val="tx1"/>
              </a:solidFill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mtClean="0">
                <a:latin typeface="Comic Sans MS" pitchFamily="66" charset="0"/>
              </a:rPr>
              <a:t>-structural representations of benzene</a:t>
            </a:r>
          </a:p>
        </p:txBody>
      </p:sp>
      <p:pic>
        <p:nvPicPr>
          <p:cNvPr id="17412" name="Picture 5" descr="fg10_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965450"/>
            <a:ext cx="8077200" cy="335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400800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in text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before break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7213"/>
            <a:ext cx="8763000" cy="4114800"/>
          </a:xfrm>
        </p:spPr>
        <p:txBody>
          <a:bodyPr/>
          <a:lstStyle/>
          <a:p>
            <a:r>
              <a:rPr lang="en-US" dirty="0" smtClean="0"/>
              <a:t>Brainstorm for a few minutes: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How </a:t>
            </a:r>
            <a:r>
              <a:rPr lang="en-US" sz="2400" dirty="0"/>
              <a:t>does a person know if they are healthy?  What are some of the factors of health that can be assessed?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How </a:t>
            </a:r>
            <a:r>
              <a:rPr lang="en-US" sz="2400" dirty="0"/>
              <a:t>does a person know if they are getting the proper nutrients?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What </a:t>
            </a:r>
            <a:r>
              <a:rPr lang="en-US" sz="2400" dirty="0"/>
              <a:t>is a healthy diet? 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How </a:t>
            </a:r>
            <a:r>
              <a:rPr lang="en-US" sz="2400" dirty="0"/>
              <a:t>do you distinguish between a fad diet </a:t>
            </a:r>
            <a:r>
              <a:rPr lang="en-US" sz="2400" dirty="0" smtClean="0"/>
              <a:t>and </a:t>
            </a:r>
            <a:r>
              <a:rPr lang="en-US" sz="2400" dirty="0"/>
              <a:t>a legitimate diet?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Do </a:t>
            </a:r>
            <a:r>
              <a:rPr lang="en-US" sz="2400" dirty="0"/>
              <a:t>you have a fad diet that you'd like to check out?  Name at least 3-4 that you have heard about.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8662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Segue into macromolecules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763000" cy="4114800"/>
          </a:xfrm>
        </p:spPr>
        <p:txBody>
          <a:bodyPr/>
          <a:lstStyle/>
          <a:p>
            <a:r>
              <a:rPr lang="en-US" sz="2000" dirty="0" smtClean="0"/>
              <a:t>At the end of this chapter, and in lab this week, we’ll focus on nutrition. I am asking you to </a:t>
            </a:r>
            <a:r>
              <a:rPr lang="en-US" sz="2000" dirty="0" smtClean="0">
                <a:solidFill>
                  <a:srgbClr val="FF0000"/>
                </a:solidFill>
              </a:rPr>
              <a:t>form groups of 3-4 </a:t>
            </a:r>
            <a:r>
              <a:rPr lang="en-US" sz="2000" dirty="0" smtClean="0"/>
              <a:t>and develop a presentation on a </a:t>
            </a:r>
            <a:r>
              <a:rPr lang="en-US" sz="2000" dirty="0" smtClean="0">
                <a:solidFill>
                  <a:schemeClr val="accent1"/>
                </a:solidFill>
              </a:rPr>
              <a:t>diet of interest t</a:t>
            </a:r>
            <a:r>
              <a:rPr lang="en-US" sz="2000" dirty="0" smtClean="0"/>
              <a:t>o your group. You will present your diet topics </a:t>
            </a:r>
            <a:r>
              <a:rPr lang="en-US" sz="2000" dirty="0" smtClean="0">
                <a:solidFill>
                  <a:srgbClr val="92D050"/>
                </a:solidFill>
              </a:rPr>
              <a:t>starting this Thursday</a:t>
            </a:r>
            <a:r>
              <a:rPr lang="en-US" sz="2000" dirty="0" smtClean="0">
                <a:solidFill>
                  <a:srgbClr val="FFFF00"/>
                </a:solidFill>
              </a:rPr>
              <a:t>, </a:t>
            </a:r>
            <a:r>
              <a:rPr lang="en-US" sz="2000" dirty="0" smtClean="0"/>
              <a:t>continuing next week as needed.</a:t>
            </a:r>
          </a:p>
          <a:p>
            <a:r>
              <a:rPr lang="en-US" sz="2000" dirty="0" smtClean="0"/>
              <a:t>This is </a:t>
            </a:r>
            <a:r>
              <a:rPr lang="en-US" sz="2000" b="1" dirty="0" smtClean="0"/>
              <a:t>worth two group quiz grades</a:t>
            </a:r>
            <a:r>
              <a:rPr lang="en-US" sz="2000" dirty="0" smtClean="0"/>
              <a:t>, so make sure your presentations are full of </a:t>
            </a:r>
            <a:r>
              <a:rPr lang="en-US" sz="2000" dirty="0" smtClean="0">
                <a:solidFill>
                  <a:srgbClr val="FF0000"/>
                </a:solidFill>
              </a:rPr>
              <a:t>pictures</a:t>
            </a:r>
            <a:r>
              <a:rPr lang="en-US" sz="2000" dirty="0" smtClean="0"/>
              <a:t>, that they are from </a:t>
            </a:r>
            <a:r>
              <a:rPr lang="en-US" sz="2000" dirty="0" smtClean="0">
                <a:solidFill>
                  <a:srgbClr val="FF0000"/>
                </a:solidFill>
              </a:rPr>
              <a:t>reliable</a:t>
            </a:r>
            <a:r>
              <a:rPr lang="en-US" sz="2000" dirty="0" smtClean="0"/>
              <a:t> sources (include your references), that they answer the </a:t>
            </a:r>
            <a:r>
              <a:rPr lang="en-US" sz="2000" dirty="0" smtClean="0">
                <a:solidFill>
                  <a:srgbClr val="FF0000"/>
                </a:solidFill>
              </a:rPr>
              <a:t>key points </a:t>
            </a:r>
            <a:r>
              <a:rPr lang="en-US" sz="2000" dirty="0" smtClean="0"/>
              <a:t>on the next slide with more pictures than words, that you speak </a:t>
            </a:r>
            <a:r>
              <a:rPr lang="en-US" sz="2000" dirty="0" smtClean="0">
                <a:solidFill>
                  <a:srgbClr val="FF0000"/>
                </a:solidFill>
              </a:rPr>
              <a:t>clearly and loudly</a:t>
            </a:r>
            <a:r>
              <a:rPr lang="en-US" sz="2000" dirty="0" smtClean="0"/>
              <a:t>, and that you </a:t>
            </a:r>
            <a:r>
              <a:rPr lang="en-US" sz="2000" dirty="0" smtClean="0">
                <a:solidFill>
                  <a:srgbClr val="FF0000"/>
                </a:solidFill>
              </a:rPr>
              <a:t>pull your own weight</a:t>
            </a:r>
            <a:r>
              <a:rPr lang="en-US" sz="2000" dirty="0" smtClean="0"/>
              <a:t>—your involvement will be rated by your group members, and you are judged on your portion of the presentation.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202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-152400"/>
            <a:ext cx="7313612" cy="1143000"/>
          </a:xfrm>
        </p:spPr>
        <p:txBody>
          <a:bodyPr/>
          <a:lstStyle/>
          <a:p>
            <a:r>
              <a:rPr lang="en-US" dirty="0" smtClean="0"/>
              <a:t>Diet Presentation Key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" y="1066800"/>
            <a:ext cx="9131490" cy="4802188"/>
          </a:xfrm>
          <a:solidFill>
            <a:schemeClr val="accent3"/>
          </a:solidFill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Please answer the following questions in your presentation and divide up questions equally in your groups. :</a:t>
            </a:r>
          </a:p>
          <a:p>
            <a:pPr marL="0" indent="0">
              <a:buNone/>
            </a:pPr>
            <a:r>
              <a:rPr lang="en-US" sz="1600" dirty="0"/>
              <a:t>For this group project, you must research the following </a:t>
            </a:r>
            <a:r>
              <a:rPr lang="en-US" sz="1600" dirty="0" smtClean="0"/>
              <a:t>topics (posted on Blackboard):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u="sng" dirty="0"/>
              <a:t/>
            </a:r>
            <a:br>
              <a:rPr lang="en-US" sz="1600" u="sng" dirty="0"/>
            </a:br>
            <a:r>
              <a:rPr lang="en-US" sz="1600" dirty="0"/>
              <a:t>1. What foods can one eat on this diet?  Is there a </a:t>
            </a:r>
            <a:r>
              <a:rPr lang="en-US" sz="1600" dirty="0" smtClean="0"/>
              <a:t>variety?</a:t>
            </a:r>
            <a:br>
              <a:rPr lang="en-US" sz="1600" dirty="0" smtClean="0"/>
            </a:br>
            <a:r>
              <a:rPr lang="en-US" sz="1600" dirty="0" smtClean="0"/>
              <a:t>2. What foods are to be avoided?</a:t>
            </a:r>
            <a:br>
              <a:rPr lang="en-US" sz="1600" dirty="0" smtClean="0"/>
            </a:br>
            <a:r>
              <a:rPr lang="en-US" sz="1600" dirty="0" smtClean="0"/>
              <a:t>3. Does </a:t>
            </a:r>
            <a:r>
              <a:rPr lang="en-US" sz="1600" dirty="0"/>
              <a:t>one have to buy special products or equipment while on this diet?/ Is it expensive? Is it hard to obtain the items needed for the </a:t>
            </a:r>
            <a:r>
              <a:rPr lang="en-US" sz="1600" dirty="0" smtClean="0"/>
              <a:t>diet?</a:t>
            </a:r>
            <a:br>
              <a:rPr lang="en-US" sz="1600" dirty="0" smtClean="0"/>
            </a:br>
            <a:r>
              <a:rPr lang="en-US" sz="1600" dirty="0" smtClean="0"/>
              <a:t>4. How </a:t>
            </a:r>
            <a:r>
              <a:rPr lang="en-US" sz="1600" dirty="0"/>
              <a:t>much time would one need to spend in preparation of the foods for this diet?</a:t>
            </a:r>
            <a:br>
              <a:rPr lang="en-US" sz="1600" dirty="0"/>
            </a:br>
            <a:r>
              <a:rPr lang="en-US" sz="1600" dirty="0"/>
              <a:t>5. Find 3-5 restaurants which serve food that would fall on this diet here in Flint, and tell what could be eaten on the menu that supports that diet.</a:t>
            </a:r>
            <a:br>
              <a:rPr lang="en-US" sz="1600" dirty="0"/>
            </a:br>
            <a:r>
              <a:rPr lang="en-US" sz="1600" dirty="0"/>
              <a:t>6. What could you eat at Kettering’s cafeteria that is on this diet?</a:t>
            </a:r>
            <a:br>
              <a:rPr lang="en-US" sz="1600" dirty="0"/>
            </a:br>
            <a:r>
              <a:rPr lang="en-US" sz="1600" dirty="0"/>
              <a:t>7. Are there any ill effects to the long term use of this diet?  Is this diet recommended for short term or long term?</a:t>
            </a:r>
            <a:br>
              <a:rPr lang="en-US" sz="1600" dirty="0"/>
            </a:br>
            <a:r>
              <a:rPr lang="en-US" sz="1600" dirty="0"/>
              <a:t>8. Does the diet provide a reasonable amount of calories? (min. of 1000/day)</a:t>
            </a:r>
            <a:br>
              <a:rPr lang="en-US" sz="1600" dirty="0"/>
            </a:br>
            <a:r>
              <a:rPr lang="en-US" sz="1600" dirty="0"/>
              <a:t>9. Does it supply at least 0.4g/</a:t>
            </a:r>
            <a:r>
              <a:rPr lang="en-US" sz="1600" dirty="0" err="1"/>
              <a:t>lb</a:t>
            </a:r>
            <a:r>
              <a:rPr lang="en-US" sz="1600" dirty="0"/>
              <a:t> body weight of protein, but no more than 0.8g/</a:t>
            </a:r>
            <a:r>
              <a:rPr lang="en-US" sz="1600" dirty="0" err="1"/>
              <a:t>lb</a:t>
            </a:r>
            <a:r>
              <a:rPr lang="en-US" sz="1600" dirty="0"/>
              <a:t>?</a:t>
            </a:r>
            <a:br>
              <a:rPr lang="en-US" sz="1600" dirty="0"/>
            </a:br>
            <a:r>
              <a:rPr lang="en-US" sz="1600" dirty="0"/>
              <a:t>10. Does it supply enough fat for satiety, so that between 20-35% of the day’s calories come from fat?</a:t>
            </a:r>
            <a:br>
              <a:rPr lang="en-US" sz="1600" dirty="0"/>
            </a:br>
            <a:r>
              <a:rPr lang="en-US" sz="1600" dirty="0"/>
              <a:t>11. Does it supply enough carbs (about 100g of carbs for the average person) so that you won’t burn your muscle tissue or go into ketosis?</a:t>
            </a:r>
            <a:br>
              <a:rPr lang="en-US" sz="1600" dirty="0"/>
            </a:br>
            <a:r>
              <a:rPr lang="en-US" sz="1600" dirty="0"/>
              <a:t>12. Could a person stay on this diet plan for the long haul without feeling bored/deprived?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3228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0313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3" y="15875"/>
            <a:ext cx="9134475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in text</a:t>
            </a:r>
            <a:endParaRPr lang="en-US" dirty="0"/>
          </a:p>
        </p:txBody>
      </p:sp>
      <p:sp>
        <p:nvSpPr>
          <p:cNvPr id="4" name="5-Point Star 3"/>
          <p:cNvSpPr/>
          <p:nvPr/>
        </p:nvSpPr>
        <p:spPr bwMode="auto">
          <a:xfrm>
            <a:off x="2514600" y="2743200"/>
            <a:ext cx="304800" cy="304800"/>
          </a:xfrm>
          <a:prstGeom prst="star5">
            <a:avLst/>
          </a:prstGeom>
          <a:solidFill>
            <a:srgbClr val="FFFF0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5-Point Star 4"/>
          <p:cNvSpPr/>
          <p:nvPr/>
        </p:nvSpPr>
        <p:spPr bwMode="auto">
          <a:xfrm>
            <a:off x="2514600" y="3962400"/>
            <a:ext cx="304800" cy="304800"/>
          </a:xfrm>
          <a:prstGeom prst="star5">
            <a:avLst/>
          </a:prstGeom>
          <a:solidFill>
            <a:srgbClr val="FFFF0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5-Point Star 5"/>
          <p:cNvSpPr/>
          <p:nvPr/>
        </p:nvSpPr>
        <p:spPr bwMode="auto">
          <a:xfrm>
            <a:off x="2514600" y="5867400"/>
            <a:ext cx="304800" cy="304800"/>
          </a:xfrm>
          <a:prstGeom prst="star5">
            <a:avLst/>
          </a:prstGeom>
          <a:solidFill>
            <a:srgbClr val="92D05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9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90600" y="603250"/>
            <a:ext cx="8153400" cy="6026150"/>
          </a:xfrm>
          <a:noFill/>
        </p:spPr>
      </p:pic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304800"/>
            <a:ext cx="7288213" cy="1371600"/>
          </a:xfrm>
          <a:solidFill>
            <a:schemeClr val="bg1"/>
          </a:solidFill>
        </p:spPr>
        <p:txBody>
          <a:bodyPr/>
          <a:lstStyle/>
          <a:p>
            <a:pPr algn="ctr" eaLnBrk="1" hangingPunct="1"/>
            <a: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  <a:t>Four Main Types of </a:t>
            </a:r>
            <a:r>
              <a:rPr lang="en-US" sz="2500" b="1" dirty="0" err="1" smtClean="0">
                <a:solidFill>
                  <a:schemeClr val="tx1"/>
                </a:solidFill>
                <a:latin typeface="Comic Sans MS" pitchFamily="66" charset="0"/>
              </a:rPr>
              <a:t>Biomolecules</a:t>
            </a:r>
            <a: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  <a:t/>
            </a:r>
            <a:b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</a:br>
            <a: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  <a:t>(ball and stick models)</a:t>
            </a:r>
            <a:endParaRPr lang="en-US" sz="250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in text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mad86867_ta02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0"/>
            <a:ext cx="5892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947565" y="6488668"/>
            <a:ext cx="221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from p. 42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381000"/>
            <a:ext cx="21435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 smtClean="0">
                <a:latin typeface="Comic Sans MS" pitchFamily="66" charset="0"/>
              </a:rPr>
              <a:t>Summary</a:t>
            </a:r>
            <a:br>
              <a:rPr lang="en-US" sz="3500" b="1" dirty="0" smtClean="0">
                <a:latin typeface="Comic Sans MS" pitchFamily="66" charset="0"/>
              </a:rPr>
            </a:br>
            <a:r>
              <a:rPr lang="en-US" sz="3500" b="1" dirty="0" smtClean="0">
                <a:latin typeface="Comic Sans MS" pitchFamily="66" charset="0"/>
              </a:rPr>
              <a:t> Slide</a:t>
            </a:r>
            <a:endParaRPr lang="en-US" sz="3500" b="1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77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00800" y="6488668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Similar to Figure 2.11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219200" y="20638"/>
            <a:ext cx="7467600" cy="3560762"/>
            <a:chOff x="1219200" y="20638"/>
            <a:chExt cx="7467600" cy="3560762"/>
          </a:xfrm>
        </p:grpSpPr>
        <p:pic>
          <p:nvPicPr>
            <p:cNvPr id="21506" name="Picture 3" descr="Fig"/>
            <p:cNvPicPr>
              <a:picLocks noChangeAspect="1" noChangeArrowheads="1"/>
            </p:cNvPicPr>
            <p:nvPr/>
          </p:nvPicPr>
          <p:blipFill>
            <a:blip r:embed="rId2" cstate="print"/>
            <a:srcRect b="47922"/>
            <a:stretch>
              <a:fillRect/>
            </a:stretch>
          </p:blipFill>
          <p:spPr bwMode="auto">
            <a:xfrm>
              <a:off x="1219200" y="20638"/>
              <a:ext cx="7467600" cy="3560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Rectangle 3"/>
            <p:cNvSpPr/>
            <p:nvPr/>
          </p:nvSpPr>
          <p:spPr bwMode="auto">
            <a:xfrm>
              <a:off x="1219200" y="3048000"/>
              <a:ext cx="2743200" cy="228600"/>
            </a:xfrm>
            <a:prstGeom prst="rect">
              <a:avLst/>
            </a:prstGeom>
            <a:noFill/>
            <a:ln w="12700" cap="flat" cmpd="sng" algn="ctr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66800" y="3352800"/>
            <a:ext cx="7620000" cy="3276600"/>
            <a:chOff x="1066800" y="3352800"/>
            <a:chExt cx="7620000" cy="3276600"/>
          </a:xfrm>
        </p:grpSpPr>
        <p:sp>
          <p:nvSpPr>
            <p:cNvPr id="5" name="Rectangle 4"/>
            <p:cNvSpPr/>
            <p:nvPr/>
          </p:nvSpPr>
          <p:spPr bwMode="auto">
            <a:xfrm>
              <a:off x="1066800" y="6400800"/>
              <a:ext cx="2743200" cy="228600"/>
            </a:xfrm>
            <a:prstGeom prst="rect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6" name="Picture 3" descr="Fig"/>
            <p:cNvPicPr>
              <a:picLocks noChangeAspect="1" noChangeArrowheads="1"/>
            </p:cNvPicPr>
            <p:nvPr/>
          </p:nvPicPr>
          <p:blipFill>
            <a:blip r:embed="rId2" cstate="print"/>
            <a:srcRect t="52078"/>
            <a:stretch>
              <a:fillRect/>
            </a:stretch>
          </p:blipFill>
          <p:spPr bwMode="auto">
            <a:xfrm>
              <a:off x="1219200" y="3352800"/>
              <a:ext cx="74676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algn="ctr" eaLnBrk="1" hangingPunct="1"/>
            <a:r>
              <a:rPr lang="en-US" sz="4000" b="1" smtClean="0">
                <a:latin typeface="Comic Sans MS" pitchFamily="66" charset="0"/>
              </a:rPr>
              <a:t>Carbohydrates</a:t>
            </a:r>
            <a:endParaRPr lang="en-US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70013" y="2058988"/>
            <a:ext cx="7313612" cy="3198812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sz="2800" dirty="0" smtClean="0">
                <a:latin typeface="Comic Sans MS" pitchFamily="66" charset="0"/>
              </a:rPr>
              <a:t>Complex </a:t>
            </a:r>
            <a:r>
              <a:rPr lang="en-US" sz="2800" b="1" dirty="0" smtClean="0">
                <a:latin typeface="Comic Sans MS" pitchFamily="66" charset="0"/>
              </a:rPr>
              <a:t>sugars</a:t>
            </a:r>
          </a:p>
          <a:p>
            <a:pPr eaLnBrk="1" hangingPunct="1"/>
            <a:r>
              <a:rPr lang="en-US" sz="2800" dirty="0" smtClean="0">
                <a:latin typeface="Comic Sans MS" pitchFamily="66" charset="0"/>
              </a:rPr>
              <a:t>General Formula  </a:t>
            </a:r>
            <a:r>
              <a:rPr lang="en-US" sz="2800" b="1" dirty="0" smtClean="0">
                <a:latin typeface="Comic Sans MS" pitchFamily="66" charset="0"/>
              </a:rPr>
              <a:t>(CH</a:t>
            </a:r>
            <a:r>
              <a:rPr lang="en-US" sz="2800" b="1" baseline="-25000" dirty="0" smtClean="0">
                <a:latin typeface="Comic Sans MS" pitchFamily="66" charset="0"/>
              </a:rPr>
              <a:t>2</a:t>
            </a:r>
            <a:r>
              <a:rPr lang="en-US" sz="2800" b="1" dirty="0" smtClean="0">
                <a:latin typeface="Comic Sans MS" pitchFamily="66" charset="0"/>
              </a:rPr>
              <a:t>O)</a:t>
            </a:r>
            <a:r>
              <a:rPr lang="en-US" sz="2800" b="1" baseline="-25000" dirty="0" smtClean="0">
                <a:latin typeface="Comic Sans MS" pitchFamily="66" charset="0"/>
              </a:rPr>
              <a:t>n</a:t>
            </a:r>
          </a:p>
          <a:p>
            <a:pPr eaLnBrk="1" hangingPunct="1"/>
            <a:r>
              <a:rPr lang="en-US" sz="2800" dirty="0" smtClean="0">
                <a:latin typeface="Comic Sans MS" pitchFamily="66" charset="0"/>
              </a:rPr>
              <a:t>Carbohydrate = “carbon plus water”</a:t>
            </a:r>
          </a:p>
          <a:p>
            <a:pPr eaLnBrk="1" hangingPunct="1"/>
            <a:r>
              <a:rPr lang="en-US" sz="2800" dirty="0" smtClean="0">
                <a:latin typeface="Comic Sans MS" pitchFamily="66" charset="0"/>
              </a:rPr>
              <a:t>Make up the </a:t>
            </a:r>
            <a:r>
              <a:rPr lang="en-US" sz="2800" b="1" dirty="0" smtClean="0">
                <a:latin typeface="Comic Sans MS" pitchFamily="66" charset="0"/>
              </a:rPr>
              <a:t>structural framework </a:t>
            </a:r>
            <a:r>
              <a:rPr lang="en-US" sz="2800" dirty="0" smtClean="0">
                <a:latin typeface="Comic Sans MS" pitchFamily="66" charset="0"/>
              </a:rPr>
              <a:t>of cells</a:t>
            </a:r>
          </a:p>
          <a:p>
            <a:pPr eaLnBrk="1" hangingPunct="1"/>
            <a:r>
              <a:rPr lang="en-US" sz="2800" dirty="0" smtClean="0">
                <a:latin typeface="Comic Sans MS" pitchFamily="66" charset="0"/>
              </a:rPr>
              <a:t>Play a critical role in </a:t>
            </a:r>
            <a:r>
              <a:rPr lang="en-US" sz="2800" b="1" dirty="0" smtClean="0">
                <a:latin typeface="Comic Sans MS" pitchFamily="66" charset="0"/>
              </a:rPr>
              <a:t>energy</a:t>
            </a:r>
            <a:r>
              <a:rPr lang="en-US" sz="2800" dirty="0" smtClean="0">
                <a:latin typeface="Comic Sans MS" pitchFamily="66" charset="0"/>
              </a:rPr>
              <a:t> storage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Suggestions for How to Get an ‘A’ in Biology Classes</a:t>
            </a:r>
            <a:endParaRPr lang="en-US" b="1" dirty="0"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305800" cy="4114800"/>
          </a:xfrm>
        </p:spPr>
        <p:txBody>
          <a:bodyPr/>
          <a:lstStyle/>
          <a:p>
            <a:r>
              <a:rPr lang="en-US" sz="2500" dirty="0" smtClean="0"/>
              <a:t>Prepare for class by reading the book (12</a:t>
            </a:r>
            <a:r>
              <a:rPr lang="en-US" sz="2500" baseline="30000" dirty="0" smtClean="0"/>
              <a:t>th</a:t>
            </a:r>
            <a:r>
              <a:rPr lang="en-US" sz="2500" dirty="0" smtClean="0"/>
              <a:t> or 13</a:t>
            </a:r>
            <a:r>
              <a:rPr lang="en-US" sz="2500" baseline="30000" dirty="0" smtClean="0"/>
              <a:t>th</a:t>
            </a:r>
            <a:r>
              <a:rPr lang="en-US" sz="2500" dirty="0" smtClean="0"/>
              <a:t> ed.) before each lecture.</a:t>
            </a:r>
          </a:p>
          <a:p>
            <a:pPr lvl="1"/>
            <a:r>
              <a:rPr lang="en-US" sz="2000" dirty="0" smtClean="0"/>
              <a:t>Read learning outcomes.</a:t>
            </a:r>
          </a:p>
          <a:p>
            <a:pPr lvl="1"/>
            <a:r>
              <a:rPr lang="en-US" sz="2000" dirty="0" smtClean="0"/>
              <a:t>Look at all pictures/diagrams and read legends.</a:t>
            </a:r>
          </a:p>
          <a:p>
            <a:pPr lvl="1"/>
            <a:r>
              <a:rPr lang="en-US" sz="2000" dirty="0" smtClean="0"/>
              <a:t>Read all boldfaced terms and mark definitions.</a:t>
            </a:r>
          </a:p>
          <a:p>
            <a:pPr lvl="1"/>
            <a:r>
              <a:rPr lang="en-US" sz="2000" dirty="0" smtClean="0"/>
              <a:t>Read the summarize section at the end of the chapter.</a:t>
            </a:r>
          </a:p>
          <a:p>
            <a:r>
              <a:rPr lang="en-US" sz="2500" dirty="0" smtClean="0"/>
              <a:t>Come to class on time and participate.</a:t>
            </a:r>
          </a:p>
          <a:p>
            <a:r>
              <a:rPr lang="en-US" sz="2500" dirty="0" smtClean="0"/>
              <a:t>Bring your printed slides with space beside to take notes or outline. </a:t>
            </a:r>
            <a:r>
              <a:rPr lang="en-US" sz="2000" dirty="0" smtClean="0"/>
              <a:t>(Alternative: laptop or bring textbook and take notes alongside pictures. Please don’t print from the Mott 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Floor Student Lounge) </a:t>
            </a:r>
          </a:p>
          <a:p>
            <a:r>
              <a:rPr lang="en-US" sz="2500" dirty="0" smtClean="0"/>
              <a:t>Star anything that didn’t make sense in class. Come back to it later. Actively engage with material (highlight/FIB).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6"/>
          <p:cNvSpPr txBox="1">
            <a:spLocks noChangeArrowheads="1"/>
          </p:cNvSpPr>
          <p:nvPr/>
        </p:nvSpPr>
        <p:spPr bwMode="auto">
          <a:xfrm>
            <a:off x="533400" y="304800"/>
            <a:ext cx="7620000" cy="47705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500" b="1" dirty="0">
                <a:latin typeface="Comic Sans MS" pitchFamily="66" charset="0"/>
              </a:rPr>
              <a:t>Simple Sugars:  </a:t>
            </a:r>
            <a:r>
              <a:rPr lang="en-US" sz="2500" b="1" dirty="0" err="1">
                <a:latin typeface="Comic Sans MS" pitchFamily="66" charset="0"/>
              </a:rPr>
              <a:t>Monosaccharides</a:t>
            </a:r>
            <a:endParaRPr lang="en-US" sz="2500" dirty="0">
              <a:latin typeface="Times New Roman" pitchFamily="18" charset="0"/>
            </a:endParaRPr>
          </a:p>
        </p:txBody>
      </p:sp>
      <p:pic>
        <p:nvPicPr>
          <p:cNvPr id="24579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1600200"/>
            <a:ext cx="6096000" cy="3352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24580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3505200"/>
            <a:ext cx="4800600" cy="2895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24581" name="Rectangle 12"/>
          <p:cNvSpPr>
            <a:spLocks noChangeArrowheads="1"/>
          </p:cNvSpPr>
          <p:nvPr/>
        </p:nvSpPr>
        <p:spPr bwMode="auto">
          <a:xfrm>
            <a:off x="2819400" y="1600200"/>
            <a:ext cx="1905000" cy="5257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Rectangle 13"/>
          <p:cNvSpPr>
            <a:spLocks noChangeArrowheads="1"/>
          </p:cNvSpPr>
          <p:nvPr/>
        </p:nvSpPr>
        <p:spPr bwMode="auto">
          <a:xfrm>
            <a:off x="4572000" y="3505200"/>
            <a:ext cx="4572000" cy="1219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Rectangle 14"/>
          <p:cNvSpPr>
            <a:spLocks noChangeArrowheads="1"/>
          </p:cNvSpPr>
          <p:nvPr/>
        </p:nvSpPr>
        <p:spPr bwMode="auto">
          <a:xfrm>
            <a:off x="4419600" y="4648200"/>
            <a:ext cx="1295400" cy="2209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Rectangle 15"/>
          <p:cNvSpPr>
            <a:spLocks noChangeArrowheads="1"/>
          </p:cNvSpPr>
          <p:nvPr/>
        </p:nvSpPr>
        <p:spPr bwMode="auto">
          <a:xfrm>
            <a:off x="7772400" y="4419600"/>
            <a:ext cx="137160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Text Box 18"/>
          <p:cNvSpPr txBox="1">
            <a:spLocks noChangeArrowheads="1"/>
          </p:cNvSpPr>
          <p:nvPr/>
        </p:nvSpPr>
        <p:spPr bwMode="auto">
          <a:xfrm>
            <a:off x="6477000" y="4267200"/>
            <a:ext cx="85090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1600">
                <a:latin typeface="Times New Roman" pitchFamily="18" charset="0"/>
              </a:rPr>
              <a:t>Glucose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4586" name="Text Box 7"/>
          <p:cNvSpPr txBox="1">
            <a:spLocks noChangeArrowheads="1"/>
          </p:cNvSpPr>
          <p:nvPr/>
        </p:nvSpPr>
        <p:spPr bwMode="auto">
          <a:xfrm>
            <a:off x="762000" y="1676400"/>
            <a:ext cx="3733800" cy="470898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latin typeface="Comic Sans MS" pitchFamily="66" charset="0"/>
              </a:rPr>
              <a:t>Monomers: </a:t>
            </a:r>
            <a:r>
              <a:rPr lang="en-US" sz="2000" dirty="0" smtClean="0">
                <a:latin typeface="Comic Sans MS" pitchFamily="66" charset="0"/>
              </a:rPr>
              <a:t>Include 5-6 </a:t>
            </a:r>
            <a:r>
              <a:rPr lang="en-US" sz="2000" dirty="0">
                <a:latin typeface="Comic Sans MS" pitchFamily="66" charset="0"/>
              </a:rPr>
              <a:t>carbon atoms</a:t>
            </a:r>
          </a:p>
          <a:p>
            <a:pPr>
              <a:spcBef>
                <a:spcPct val="50000"/>
              </a:spcBef>
            </a:pPr>
            <a:r>
              <a:rPr lang="en-US" sz="2000" b="1" dirty="0">
                <a:latin typeface="Comic Sans MS" pitchFamily="66" charset="0"/>
              </a:rPr>
              <a:t>-heterocyclic</a:t>
            </a:r>
          </a:p>
          <a:p>
            <a:pPr>
              <a:spcBef>
                <a:spcPct val="50000"/>
              </a:spcBef>
            </a:pPr>
            <a:r>
              <a:rPr lang="en-US" sz="2000" u="sng" dirty="0" smtClean="0">
                <a:latin typeface="Comic Sans MS" pitchFamily="66" charset="0"/>
              </a:rPr>
              <a:t/>
            </a:r>
            <a:br>
              <a:rPr lang="en-US" sz="2000" u="sng" dirty="0" smtClean="0">
                <a:latin typeface="Comic Sans MS" pitchFamily="66" charset="0"/>
              </a:rPr>
            </a:br>
            <a:r>
              <a:rPr lang="en-US" sz="2000" b="1" u="sng" dirty="0" smtClean="0">
                <a:latin typeface="Comic Sans MS" pitchFamily="66" charset="0"/>
              </a:rPr>
              <a:t>2 </a:t>
            </a:r>
            <a:r>
              <a:rPr lang="en-US" sz="2000" b="1" u="sng" dirty="0">
                <a:latin typeface="Comic Sans MS" pitchFamily="66" charset="0"/>
              </a:rPr>
              <a:t>Types</a:t>
            </a:r>
            <a:r>
              <a:rPr lang="en-US" sz="2000" dirty="0">
                <a:latin typeface="Comic Sans MS" pitchFamily="66" charset="0"/>
              </a:rPr>
              <a:t>: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000" dirty="0">
                <a:latin typeface="Comic Sans MS" pitchFamily="66" charset="0"/>
              </a:rPr>
              <a:t>1.  </a:t>
            </a:r>
            <a:r>
              <a:rPr lang="en-US" sz="2000" b="1" dirty="0" smtClean="0">
                <a:latin typeface="Comic Sans MS" pitchFamily="66" charset="0"/>
              </a:rPr>
              <a:t>Pentose</a:t>
            </a:r>
            <a:r>
              <a:rPr lang="en-US" sz="2000" dirty="0">
                <a:latin typeface="Comic Sans MS" pitchFamily="66" charset="0"/>
              </a:rPr>
              <a:t>:  5-membered ring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000" dirty="0">
                <a:latin typeface="Comic Sans MS" pitchFamily="66" charset="0"/>
              </a:rPr>
              <a:t>       </a:t>
            </a:r>
            <a:r>
              <a:rPr lang="en-US" sz="2000" dirty="0" err="1">
                <a:latin typeface="Comic Sans MS" pitchFamily="66" charset="0"/>
              </a:rPr>
              <a:t>eg</a:t>
            </a:r>
            <a:r>
              <a:rPr lang="en-US" sz="2000" dirty="0">
                <a:latin typeface="Comic Sans MS" pitchFamily="66" charset="0"/>
              </a:rPr>
              <a:t>. ribose &amp; </a:t>
            </a:r>
            <a:r>
              <a:rPr lang="en-US" sz="2000" dirty="0" err="1">
                <a:latin typeface="Comic Sans MS" pitchFamily="66" charset="0"/>
              </a:rPr>
              <a:t>deoxyribose</a:t>
            </a:r>
            <a:endParaRPr lang="en-US" sz="2000" dirty="0">
              <a:latin typeface="Comic Sans MS" pitchFamily="66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en-US" sz="2000" dirty="0">
              <a:latin typeface="Comic Sans MS" pitchFamily="66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000" dirty="0">
                <a:latin typeface="Comic Sans MS" pitchFamily="66" charset="0"/>
              </a:rPr>
              <a:t>2.  </a:t>
            </a:r>
            <a:r>
              <a:rPr lang="en-US" sz="2000" b="1" dirty="0" err="1" smtClean="0">
                <a:latin typeface="Comic Sans MS" pitchFamily="66" charset="0"/>
              </a:rPr>
              <a:t>Hexose</a:t>
            </a:r>
            <a:r>
              <a:rPr lang="en-US" sz="2000" dirty="0">
                <a:latin typeface="Comic Sans MS" pitchFamily="66" charset="0"/>
              </a:rPr>
              <a:t>:  6-membered ring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000" dirty="0">
                <a:latin typeface="Comic Sans MS" pitchFamily="66" charset="0"/>
              </a:rPr>
              <a:t>       </a:t>
            </a:r>
            <a:r>
              <a:rPr lang="en-US" sz="2000" dirty="0" err="1">
                <a:latin typeface="Comic Sans MS" pitchFamily="66" charset="0"/>
              </a:rPr>
              <a:t>eg</a:t>
            </a:r>
            <a:r>
              <a:rPr lang="en-US" sz="2000" dirty="0">
                <a:latin typeface="Comic Sans MS" pitchFamily="66" charset="0"/>
              </a:rPr>
              <a:t>. glucose</a:t>
            </a:r>
          </a:p>
          <a:p>
            <a:pPr>
              <a:spcBef>
                <a:spcPct val="50000"/>
              </a:spcBef>
            </a:pPr>
            <a:endParaRPr lang="en-US" sz="2000" dirty="0">
              <a:latin typeface="Comic Sans MS" pitchFamily="66" charset="0"/>
            </a:endParaRPr>
          </a:p>
          <a:p>
            <a:pPr>
              <a:spcBef>
                <a:spcPct val="50000"/>
              </a:spcBef>
            </a:pPr>
            <a:r>
              <a:rPr lang="en-US" sz="2000" dirty="0" smtClean="0">
                <a:latin typeface="Comic Sans MS" pitchFamily="66" charset="0"/>
              </a:rPr>
              <a:t>Building </a:t>
            </a:r>
            <a:r>
              <a:rPr lang="en-US" sz="2000" dirty="0">
                <a:latin typeface="Comic Sans MS" pitchFamily="66" charset="0"/>
              </a:rPr>
              <a:t>Blocks of Complex Carbohydrates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3505200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in text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00800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in text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181600" y="2438400"/>
            <a:ext cx="1219200" cy="304800"/>
            <a:chOff x="5181600" y="2438400"/>
            <a:chExt cx="1219200" cy="304800"/>
          </a:xfrm>
        </p:grpSpPr>
        <p:sp>
          <p:nvSpPr>
            <p:cNvPr id="13" name="Oval 12"/>
            <p:cNvSpPr/>
            <p:nvPr/>
          </p:nvSpPr>
          <p:spPr bwMode="auto">
            <a:xfrm>
              <a:off x="5181600" y="2438400"/>
              <a:ext cx="152400" cy="762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486400" y="2667000"/>
              <a:ext cx="152400" cy="762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6019800" y="2667000"/>
              <a:ext cx="152400" cy="762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6248400" y="2514600"/>
              <a:ext cx="152400" cy="762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 bwMode="auto">
          <a:xfrm>
            <a:off x="1066800" y="2819400"/>
            <a:ext cx="137160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grpSp>
        <p:nvGrpSpPr>
          <p:cNvPr id="26" name="Group 25"/>
          <p:cNvGrpSpPr/>
          <p:nvPr/>
        </p:nvGrpSpPr>
        <p:grpSpPr>
          <a:xfrm>
            <a:off x="4343400" y="3302000"/>
            <a:ext cx="2895600" cy="703491"/>
            <a:chOff x="4343400" y="3327400"/>
            <a:chExt cx="2895600" cy="703491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 flipV="1">
              <a:off x="4343400" y="3429000"/>
              <a:ext cx="990600" cy="5334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25" name="Straight Arrow Connector 24"/>
            <p:cNvCxnSpPr>
              <a:stCxn id="24586" idx="3"/>
            </p:cNvCxnSpPr>
            <p:nvPr/>
          </p:nvCxnSpPr>
          <p:spPr bwMode="auto">
            <a:xfrm flipV="1">
              <a:off x="4495800" y="3327400"/>
              <a:ext cx="2743200" cy="70349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cxnSp>
        <p:nvCxnSpPr>
          <p:cNvPr id="28" name="Straight Arrow Connector 27"/>
          <p:cNvCxnSpPr/>
          <p:nvPr/>
        </p:nvCxnSpPr>
        <p:spPr bwMode="auto">
          <a:xfrm>
            <a:off x="4114800" y="4953000"/>
            <a:ext cx="1676400" cy="457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0014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184400"/>
            <a:ext cx="70104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Text Box 4"/>
          <p:cNvSpPr txBox="1">
            <a:spLocks noChangeArrowheads="1"/>
          </p:cNvSpPr>
          <p:nvPr/>
        </p:nvSpPr>
        <p:spPr bwMode="auto">
          <a:xfrm>
            <a:off x="609600" y="533400"/>
            <a:ext cx="7620000" cy="477054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500" b="1" dirty="0">
                <a:latin typeface="Comic Sans MS" pitchFamily="66" charset="0"/>
              </a:rPr>
              <a:t>Simple Sugars:  Disaccharides</a:t>
            </a:r>
          </a:p>
        </p:txBody>
      </p:sp>
      <p:sp>
        <p:nvSpPr>
          <p:cNvPr id="25604" name="Rectangle 8"/>
          <p:cNvSpPr>
            <a:spLocks noChangeArrowheads="1"/>
          </p:cNvSpPr>
          <p:nvPr/>
        </p:nvSpPr>
        <p:spPr bwMode="auto">
          <a:xfrm>
            <a:off x="2286000" y="1828800"/>
            <a:ext cx="4419600" cy="76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5" name="Text Box 9"/>
          <p:cNvSpPr txBox="1">
            <a:spLocks noChangeArrowheads="1"/>
          </p:cNvSpPr>
          <p:nvPr/>
        </p:nvSpPr>
        <p:spPr bwMode="auto">
          <a:xfrm>
            <a:off x="587375" y="1828800"/>
            <a:ext cx="8175625" cy="1323439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mic Sans MS" pitchFamily="66" charset="0"/>
              </a:rPr>
              <a:t>Two </a:t>
            </a:r>
            <a:r>
              <a:rPr lang="en-US" sz="2000" dirty="0" err="1">
                <a:latin typeface="Comic Sans MS" pitchFamily="66" charset="0"/>
              </a:rPr>
              <a:t>monosaccharides</a:t>
            </a:r>
            <a:r>
              <a:rPr lang="en-US" sz="2000" dirty="0">
                <a:latin typeface="Comic Sans MS" pitchFamily="66" charset="0"/>
              </a:rPr>
              <a:t> linked together via </a:t>
            </a:r>
            <a:r>
              <a:rPr lang="en-US" sz="2000" dirty="0" smtClean="0">
                <a:latin typeface="Comic Sans MS" pitchFamily="66" charset="0"/>
              </a:rPr>
              <a:t>a </a:t>
            </a:r>
            <a:r>
              <a:rPr lang="en-US" sz="2000" b="1" dirty="0" err="1" smtClean="0">
                <a:latin typeface="Comic Sans MS" pitchFamily="66" charset="0"/>
              </a:rPr>
              <a:t>glycosidic</a:t>
            </a:r>
            <a:r>
              <a:rPr lang="en-US" sz="2000" b="1" dirty="0" smtClean="0">
                <a:latin typeface="Comic Sans MS" pitchFamily="66" charset="0"/>
              </a:rPr>
              <a:t> </a:t>
            </a:r>
            <a:r>
              <a:rPr lang="en-US" sz="2000" b="1" dirty="0">
                <a:latin typeface="Comic Sans MS" pitchFamily="66" charset="0"/>
              </a:rPr>
              <a:t>bond </a:t>
            </a:r>
            <a:r>
              <a:rPr lang="en-US" sz="2000" dirty="0">
                <a:latin typeface="Comic Sans MS" pitchFamily="66" charset="0"/>
              </a:rPr>
              <a:t>form a disaccharide.</a:t>
            </a:r>
          </a:p>
          <a:p>
            <a:endParaRPr lang="en-US" sz="2000" dirty="0">
              <a:latin typeface="Comic Sans MS" pitchFamily="66" charset="0"/>
            </a:endParaRPr>
          </a:p>
          <a:p>
            <a:r>
              <a:rPr lang="en-US" sz="2000" dirty="0">
                <a:latin typeface="Comic Sans MS" pitchFamily="66" charset="0"/>
              </a:rPr>
              <a:t>Dehydration Reaction (Condensation Polymerization)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6488668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Similar to Figure 2.12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541463" y="493713"/>
            <a:ext cx="7089775" cy="950912"/>
          </a:xfrm>
        </p:spPr>
        <p:txBody>
          <a:bodyPr/>
          <a:lstStyle/>
          <a:p>
            <a:pPr algn="ctr" eaLnBrk="1" hangingPunct="1"/>
            <a: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  <a:t>Complex Carbohydrates:  Polysaccharides</a:t>
            </a:r>
            <a:endParaRPr lang="en-US" sz="2500" dirty="0" smtClean="0">
              <a:solidFill>
                <a:schemeClr val="tx1"/>
              </a:solidFill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752600"/>
            <a:ext cx="7543799" cy="45720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dirty="0" smtClean="0">
                <a:latin typeface="Comic Sans MS" pitchFamily="66" charset="0"/>
              </a:rPr>
              <a:t>Polymers of </a:t>
            </a:r>
            <a:r>
              <a:rPr lang="en-US" b="1" dirty="0" err="1" smtClean="0">
                <a:latin typeface="Comic Sans MS" pitchFamily="66" charset="0"/>
              </a:rPr>
              <a:t>monosaccharides</a:t>
            </a:r>
            <a:endParaRPr lang="en-US" b="1" dirty="0" smtClean="0">
              <a:latin typeface="Comic Sans MS" pitchFamily="66" charset="0"/>
            </a:endParaRPr>
          </a:p>
          <a:p>
            <a:pPr eaLnBrk="1" hangingPunct="1"/>
            <a:r>
              <a:rPr lang="en-US" dirty="0" smtClean="0">
                <a:latin typeface="Comic Sans MS" pitchFamily="66" charset="0"/>
              </a:rPr>
              <a:t>Can link together in different ways via a </a:t>
            </a:r>
            <a:r>
              <a:rPr lang="en-US" b="1" dirty="0" err="1" smtClean="0">
                <a:latin typeface="Comic Sans MS" pitchFamily="66" charset="0"/>
              </a:rPr>
              <a:t>glycosidic</a:t>
            </a:r>
            <a:r>
              <a:rPr lang="en-US" b="1" dirty="0" smtClean="0">
                <a:latin typeface="Comic Sans MS" pitchFamily="66" charset="0"/>
              </a:rPr>
              <a:t> bond </a:t>
            </a:r>
            <a:r>
              <a:rPr lang="en-US" dirty="0" smtClean="0">
                <a:latin typeface="Comic Sans MS" pitchFamily="66" charset="0"/>
              </a:rPr>
              <a:t>to form complex carbohydrates</a:t>
            </a:r>
          </a:p>
          <a:p>
            <a:pPr eaLnBrk="1" hangingPunct="1"/>
            <a:r>
              <a:rPr lang="en-US" dirty="0" smtClean="0">
                <a:latin typeface="Comic Sans MS" pitchFamily="66" charset="0"/>
              </a:rPr>
              <a:t>3 polymers of Glucose</a:t>
            </a:r>
          </a:p>
          <a:p>
            <a:pPr lvl="1" eaLnBrk="1" hangingPunct="1"/>
            <a:r>
              <a:rPr lang="en-US" dirty="0" smtClean="0">
                <a:latin typeface="Comic Sans MS" pitchFamily="66" charset="0"/>
              </a:rPr>
              <a:t>Glycogen - linear strand </a:t>
            </a:r>
            <a:r>
              <a:rPr lang="en-US" b="1" dirty="0" smtClean="0">
                <a:latin typeface="Comic Sans MS" pitchFamily="66" charset="0"/>
              </a:rPr>
              <a:t>w/</a:t>
            </a:r>
            <a:r>
              <a:rPr lang="en-US" dirty="0" smtClean="0">
                <a:latin typeface="Comic Sans MS" pitchFamily="66" charset="0"/>
              </a:rPr>
              <a:t> branching; </a:t>
            </a:r>
            <a:r>
              <a:rPr lang="en-US" b="1" dirty="0" smtClean="0">
                <a:latin typeface="Comic Sans MS" pitchFamily="66" charset="0"/>
              </a:rPr>
              <a:t>found in animals</a:t>
            </a:r>
          </a:p>
          <a:p>
            <a:pPr lvl="1" eaLnBrk="1" hangingPunct="1"/>
            <a:r>
              <a:rPr lang="en-US" dirty="0" smtClean="0">
                <a:latin typeface="Comic Sans MS" pitchFamily="66" charset="0"/>
              </a:rPr>
              <a:t>Starch- linear strand/ </a:t>
            </a:r>
            <a:r>
              <a:rPr lang="en-US" b="1" dirty="0" smtClean="0">
                <a:latin typeface="Comic Sans MS" pitchFamily="66" charset="0"/>
              </a:rPr>
              <a:t>no</a:t>
            </a:r>
            <a:r>
              <a:rPr lang="en-US" dirty="0" smtClean="0">
                <a:latin typeface="Comic Sans MS" pitchFamily="66" charset="0"/>
              </a:rPr>
              <a:t> branching; </a:t>
            </a:r>
            <a:r>
              <a:rPr lang="en-US" b="1" dirty="0" smtClean="0">
                <a:latin typeface="Comic Sans MS" pitchFamily="66" charset="0"/>
              </a:rPr>
              <a:t>found in plants</a:t>
            </a:r>
          </a:p>
          <a:p>
            <a:pPr lvl="1" eaLnBrk="1" hangingPunct="1"/>
            <a:r>
              <a:rPr lang="en-US" dirty="0" smtClean="0">
                <a:latin typeface="Comic Sans MS" pitchFamily="66" charset="0"/>
              </a:rPr>
              <a:t>Cellulose- linear strand/ </a:t>
            </a:r>
            <a:r>
              <a:rPr lang="en-US" b="1" dirty="0" smtClean="0">
                <a:latin typeface="Comic Sans MS" pitchFamily="66" charset="0"/>
              </a:rPr>
              <a:t>no</a:t>
            </a:r>
            <a:r>
              <a:rPr lang="en-US" dirty="0" smtClean="0">
                <a:latin typeface="Comic Sans MS" pitchFamily="66" charset="0"/>
              </a:rPr>
              <a:t> branching/ </a:t>
            </a:r>
            <a:r>
              <a:rPr lang="en-US" b="1" dirty="0" smtClean="0">
                <a:latin typeface="Comic Sans MS" pitchFamily="66" charset="0"/>
              </a:rPr>
              <a:t>stacked/ found in plants, algae, bacteria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mad86867_0212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0"/>
            <a:ext cx="7391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315200" y="6488668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2.13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5105400"/>
            <a:ext cx="1874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Comic Sans MS" pitchFamily="66" charset="0"/>
              </a:rPr>
              <a:t>Starch</a:t>
            </a:r>
            <a:endParaRPr lang="en-US" sz="4000" b="1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mad86867_0213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0"/>
            <a:ext cx="73961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315200" y="6488668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2.14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105400"/>
            <a:ext cx="2319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Comic Sans MS" pitchFamily="66" charset="0"/>
              </a:rPr>
              <a:t>Glycogen</a:t>
            </a:r>
            <a:endParaRPr lang="en-US" sz="4000" b="1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3" y="331788"/>
            <a:ext cx="6908800" cy="912812"/>
          </a:xfrm>
        </p:spPr>
        <p:txBody>
          <a:bodyPr/>
          <a:lstStyle/>
          <a:p>
            <a:pPr algn="ctr" eaLnBrk="1" hangingPunct="1"/>
            <a:r>
              <a:rPr lang="en-US" b="1" smtClean="0">
                <a:latin typeface="Comic Sans MS" pitchFamily="66" charset="0"/>
              </a:rPr>
              <a:t>LIPIDS</a:t>
            </a:r>
            <a:endParaRPr lang="en-US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2228850"/>
            <a:ext cx="8178800" cy="417195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omic Sans MS" pitchFamily="66" charset="0"/>
              </a:rPr>
              <a:t>Important for </a:t>
            </a:r>
            <a:r>
              <a:rPr lang="en-US" b="1" dirty="0" smtClean="0">
                <a:latin typeface="Comic Sans MS" pitchFamily="66" charset="0"/>
              </a:rPr>
              <a:t>long-term energy </a:t>
            </a:r>
            <a:r>
              <a:rPr lang="en-US" dirty="0" smtClean="0">
                <a:latin typeface="Comic Sans MS" pitchFamily="66" charset="0"/>
              </a:rPr>
              <a:t>storage</a:t>
            </a:r>
          </a:p>
          <a:p>
            <a:pPr eaLnBrk="1" hangingPunct="1"/>
            <a:r>
              <a:rPr lang="en-US" b="1" dirty="0" smtClean="0">
                <a:latin typeface="Comic Sans MS" pitchFamily="66" charset="0"/>
              </a:rPr>
              <a:t>Excess glucose </a:t>
            </a:r>
            <a:r>
              <a:rPr lang="en-US" dirty="0" smtClean="0">
                <a:latin typeface="Comic Sans MS" pitchFamily="66" charset="0"/>
              </a:rPr>
              <a:t>gets converted into fats</a:t>
            </a:r>
          </a:p>
          <a:p>
            <a:pPr eaLnBrk="1" hangingPunct="1"/>
            <a:r>
              <a:rPr lang="en-US" b="1" dirty="0" smtClean="0">
                <a:latin typeface="Comic Sans MS" pitchFamily="66" charset="0"/>
              </a:rPr>
              <a:t>Insoluble</a:t>
            </a:r>
            <a:r>
              <a:rPr lang="en-US" dirty="0" smtClean="0">
                <a:latin typeface="Comic Sans MS" pitchFamily="66" charset="0"/>
              </a:rPr>
              <a:t> in water</a:t>
            </a:r>
          </a:p>
          <a:p>
            <a:pPr eaLnBrk="1" hangingPunct="1"/>
            <a:r>
              <a:rPr lang="en-US" dirty="0" smtClean="0">
                <a:latin typeface="Comic Sans MS" pitchFamily="66" charset="0"/>
              </a:rPr>
              <a:t>Contain </a:t>
            </a:r>
            <a:r>
              <a:rPr lang="en-US" b="1" dirty="0" smtClean="0">
                <a:latin typeface="Comic Sans MS" pitchFamily="66" charset="0"/>
              </a:rPr>
              <a:t>long, </a:t>
            </a:r>
            <a:r>
              <a:rPr lang="en-US" b="1" dirty="0" err="1" smtClean="0">
                <a:latin typeface="Comic Sans MS" pitchFamily="66" charset="0"/>
              </a:rPr>
              <a:t>nonpolar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hydrocarbon chains</a:t>
            </a:r>
          </a:p>
          <a:p>
            <a:pPr eaLnBrk="1" hangingPunct="1"/>
            <a:r>
              <a:rPr lang="en-US" dirty="0" smtClean="0">
                <a:latin typeface="Comic Sans MS" pitchFamily="66" charset="0"/>
              </a:rPr>
              <a:t>Types of Lipids:</a:t>
            </a:r>
          </a:p>
          <a:p>
            <a:pPr lvl="1" eaLnBrk="1" hangingPunct="1"/>
            <a:r>
              <a:rPr lang="en-US" dirty="0" smtClean="0">
                <a:latin typeface="Comic Sans MS" pitchFamily="66" charset="0"/>
              </a:rPr>
              <a:t>Fats - most common (aka triglycerides)</a:t>
            </a:r>
          </a:p>
          <a:p>
            <a:pPr lvl="1" eaLnBrk="1" hangingPunct="1"/>
            <a:r>
              <a:rPr lang="en-US" dirty="0" smtClean="0">
                <a:latin typeface="Comic Sans MS" pitchFamily="66" charset="0"/>
              </a:rPr>
              <a:t>Oils</a:t>
            </a:r>
          </a:p>
          <a:p>
            <a:pPr lvl="1" eaLnBrk="1" hangingPunct="1"/>
            <a:r>
              <a:rPr lang="en-US" dirty="0" smtClean="0">
                <a:latin typeface="Comic Sans MS" pitchFamily="66" charset="0"/>
              </a:rPr>
              <a:t>Phospholipids</a:t>
            </a:r>
          </a:p>
          <a:p>
            <a:pPr lvl="1" eaLnBrk="1" hangingPunct="1"/>
            <a:r>
              <a:rPr lang="en-US" dirty="0" smtClean="0">
                <a:latin typeface="Comic Sans MS" pitchFamily="66" charset="0"/>
              </a:rPr>
              <a:t>Steroids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0316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3" y="15875"/>
            <a:ext cx="9134475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914400" y="1295400"/>
            <a:ext cx="71374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2400">
                <a:latin typeface="Comic Sans MS" pitchFamily="66" charset="0"/>
              </a:rPr>
              <a:t>Glycerol + 3 Fatty acids       Triglyceride + 3 H</a:t>
            </a:r>
            <a:r>
              <a:rPr lang="en-US" sz="2400" baseline="-25000">
                <a:latin typeface="Comic Sans MS" pitchFamily="66" charset="0"/>
              </a:rPr>
              <a:t>2</a:t>
            </a:r>
            <a:r>
              <a:rPr lang="en-US" sz="2400">
                <a:latin typeface="Comic Sans MS" pitchFamily="66" charset="0"/>
              </a:rPr>
              <a:t>O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30724" name="Line 4"/>
          <p:cNvSpPr>
            <a:spLocks noChangeShapeType="1"/>
          </p:cNvSpPr>
          <p:nvPr/>
        </p:nvSpPr>
        <p:spPr bwMode="auto">
          <a:xfrm>
            <a:off x="4572000" y="1524000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52388" y="6096000"/>
            <a:ext cx="6899646" cy="7078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omic Sans MS" pitchFamily="66" charset="0"/>
              </a:rPr>
              <a:t>-Fatty </a:t>
            </a:r>
            <a:r>
              <a:rPr lang="en-US" sz="2000" dirty="0">
                <a:latin typeface="Comic Sans MS" pitchFamily="66" charset="0"/>
              </a:rPr>
              <a:t>acids vary </a:t>
            </a:r>
            <a:r>
              <a:rPr lang="en-US" sz="2000" dirty="0" smtClean="0">
                <a:latin typeface="Comic Sans MS" pitchFamily="66" charset="0"/>
              </a:rPr>
              <a:t>in:</a:t>
            </a:r>
          </a:p>
          <a:p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the </a:t>
            </a:r>
            <a:r>
              <a:rPr lang="en-US" sz="2000" b="1" dirty="0">
                <a:latin typeface="Comic Sans MS" pitchFamily="66" charset="0"/>
              </a:rPr>
              <a:t>length</a:t>
            </a:r>
            <a:r>
              <a:rPr lang="en-US" sz="2000" dirty="0">
                <a:latin typeface="Comic Sans MS" pitchFamily="66" charset="0"/>
              </a:rPr>
              <a:t> of the hydrocarbon chain and the </a:t>
            </a:r>
            <a:r>
              <a:rPr lang="en-US" sz="2000" b="1" dirty="0">
                <a:latin typeface="Comic Sans MS" pitchFamily="66" charset="0"/>
              </a:rPr>
              <a:t>saturation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0" y="6488668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2.16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mad86867_ta02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074863"/>
            <a:ext cx="9126538" cy="272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315200" y="6488668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2.17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0" y="533400"/>
            <a:ext cx="40655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latin typeface="Comic Sans MS" pitchFamily="66" charset="0"/>
              </a:rPr>
              <a:t>Comparison of Fat Types</a:t>
            </a:r>
            <a:endParaRPr lang="en-US" sz="2500" b="1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0317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3" y="15875"/>
            <a:ext cx="9134475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934200" y="6488668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not in text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mad86867_02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0"/>
            <a:ext cx="7467600" cy="679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315200" y="6488668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2.18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657600" y="2362200"/>
            <a:ext cx="1981200" cy="990600"/>
          </a:xfrm>
          <a:prstGeom prst="rect">
            <a:avLst/>
          </a:prstGeom>
          <a:noFill/>
          <a:ln w="31750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Suggestions for How to Get an ‘A’ in Biology Classes, Cont’d</a:t>
            </a:r>
            <a:endParaRPr lang="en-US" b="1" dirty="0"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7213"/>
            <a:ext cx="8686799" cy="4114800"/>
          </a:xfrm>
        </p:spPr>
        <p:txBody>
          <a:bodyPr/>
          <a:lstStyle/>
          <a:p>
            <a:r>
              <a:rPr lang="en-US" sz="2500" dirty="0" smtClean="0"/>
              <a:t>At the end of each class day, re-read notes from class and make a topical outline of slides to review concepts. DRAW YOUR OWN PICTURES of tissues and body systems.</a:t>
            </a:r>
          </a:p>
          <a:p>
            <a:r>
              <a:rPr lang="en-US" sz="2500" dirty="0" smtClean="0"/>
              <a:t>Find a study partner and share chapter outlining responsibilities.  Teach it to each other. Try to anticipate my questions (consider both the details and the big picture)</a:t>
            </a:r>
          </a:p>
          <a:p>
            <a:r>
              <a:rPr lang="en-US" sz="2500" dirty="0" smtClean="0"/>
              <a:t>Consider getting an A&amp;P coloring book if you have trouble remembering body systems and directions of flow.</a:t>
            </a:r>
          </a:p>
          <a:p>
            <a:r>
              <a:rPr lang="en-US" sz="2500" dirty="0" smtClean="0"/>
              <a:t>DO NOT PROCRASTINATE!</a:t>
            </a:r>
          </a:p>
          <a:p>
            <a:pPr>
              <a:buNone/>
            </a:pPr>
            <a:r>
              <a:rPr lang="en-US" sz="2500" dirty="0" smtClean="0"/>
              <a:t>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304800"/>
            <a:ext cx="4419600" cy="838200"/>
          </a:xfrm>
        </p:spPr>
        <p:txBody>
          <a:bodyPr/>
          <a:lstStyle/>
          <a:p>
            <a:pPr eaLnBrk="1" hangingPunct="1"/>
            <a: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  <a:t>Lipids in the Diet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4419600" cy="5562600"/>
          </a:xfrm>
        </p:spPr>
        <p:txBody>
          <a:bodyPr/>
          <a:lstStyle/>
          <a:p>
            <a:pPr eaLnBrk="1" hangingPunct="1"/>
            <a:r>
              <a:rPr lang="en-US" dirty="0" smtClean="0"/>
              <a:t>Fat substitutes</a:t>
            </a:r>
          </a:p>
          <a:p>
            <a:pPr lvl="1" eaLnBrk="1" hangingPunct="1"/>
            <a:r>
              <a:rPr lang="en-US" b="1" dirty="0" smtClean="0"/>
              <a:t>Not </a:t>
            </a:r>
            <a:r>
              <a:rPr lang="en-US" dirty="0" smtClean="0"/>
              <a:t>the same in composition as natural lipids</a:t>
            </a:r>
          </a:p>
          <a:p>
            <a:pPr lvl="1" eaLnBrk="1" hangingPunct="1"/>
            <a:r>
              <a:rPr lang="en-US" b="1" dirty="0" smtClean="0"/>
              <a:t>Olestra</a:t>
            </a:r>
          </a:p>
          <a:p>
            <a:pPr lvl="2" eaLnBrk="1" hangingPunct="1"/>
            <a:r>
              <a:rPr lang="en-US" dirty="0" smtClean="0"/>
              <a:t>A paint additive</a:t>
            </a:r>
          </a:p>
          <a:p>
            <a:pPr lvl="2" eaLnBrk="1" hangingPunct="1"/>
            <a:r>
              <a:rPr lang="en-US" u="sng" dirty="0" smtClean="0"/>
              <a:t>Sucrose + fatty acids</a:t>
            </a:r>
          </a:p>
          <a:p>
            <a:pPr lvl="2" eaLnBrk="1" hangingPunct="1"/>
            <a:r>
              <a:rPr lang="en-US" dirty="0" smtClean="0"/>
              <a:t>Indigestible – provides </a:t>
            </a:r>
            <a:r>
              <a:rPr lang="en-US" u="sng" dirty="0" smtClean="0"/>
              <a:t>zero </a:t>
            </a:r>
            <a:r>
              <a:rPr lang="en-US" u="sng" dirty="0" err="1" smtClean="0"/>
              <a:t>kcals</a:t>
            </a:r>
            <a:endParaRPr lang="en-US" u="sng" dirty="0" smtClean="0"/>
          </a:p>
          <a:p>
            <a:pPr lvl="2" eaLnBrk="1" hangingPunct="1"/>
            <a:r>
              <a:rPr lang="en-US" u="sng" dirty="0" smtClean="0"/>
              <a:t>Reduces absorption </a:t>
            </a:r>
            <a:r>
              <a:rPr lang="en-US" dirty="0" smtClean="0"/>
              <a:t>of fat-soluble vitamins (A,D,E,K)</a:t>
            </a:r>
          </a:p>
          <a:p>
            <a:pPr lvl="2" eaLnBrk="1" hangingPunct="1"/>
            <a:r>
              <a:rPr lang="en-US" dirty="0" smtClean="0"/>
              <a:t>Causes </a:t>
            </a:r>
            <a:r>
              <a:rPr lang="en-US" u="sng" dirty="0" smtClean="0"/>
              <a:t>diarrhea</a:t>
            </a:r>
          </a:p>
        </p:txBody>
      </p:sp>
      <p:pic>
        <p:nvPicPr>
          <p:cNvPr id="34820" name="Picture 4" descr="slide_06_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1888" y="2362200"/>
            <a:ext cx="4049712" cy="312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934200" y="6488668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not in text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6488668"/>
            <a:ext cx="579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http://healthnews.uc.edu/news/?/24281/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  <a:t>Phospholipids</a:t>
            </a:r>
            <a:endParaRPr lang="en-US" sz="2500" dirty="0" smtClean="0">
              <a:solidFill>
                <a:schemeClr val="tx1"/>
              </a:solidFill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827213"/>
            <a:ext cx="3589338" cy="4114800"/>
          </a:xfrm>
        </p:spPr>
        <p:txBody>
          <a:bodyPr/>
          <a:lstStyle/>
          <a:p>
            <a:pPr eaLnBrk="1" hangingPunct="1"/>
            <a:r>
              <a:rPr lang="en-US" sz="2500" dirty="0" smtClean="0"/>
              <a:t>Contain </a:t>
            </a:r>
            <a:r>
              <a:rPr lang="en-US" sz="2500" u="sng" dirty="0" smtClean="0"/>
              <a:t>glycerol + 2 fatty acids + phosphate group</a:t>
            </a:r>
          </a:p>
          <a:p>
            <a:pPr eaLnBrk="1" hangingPunct="1"/>
            <a:r>
              <a:rPr lang="en-US" sz="2500" b="1" dirty="0" smtClean="0"/>
              <a:t>Polar head </a:t>
            </a:r>
            <a:r>
              <a:rPr lang="en-US" sz="2500" dirty="0" smtClean="0"/>
              <a:t>(hydrophilic) and </a:t>
            </a:r>
            <a:r>
              <a:rPr lang="en-US" sz="2500" b="1" dirty="0" err="1" smtClean="0"/>
              <a:t>nonpolar</a:t>
            </a:r>
            <a:r>
              <a:rPr lang="en-US" sz="2500" b="1" dirty="0" smtClean="0"/>
              <a:t> tail </a:t>
            </a:r>
            <a:r>
              <a:rPr lang="en-US" sz="2500" dirty="0" smtClean="0"/>
              <a:t>(hydrophobic)</a:t>
            </a:r>
          </a:p>
          <a:p>
            <a:pPr eaLnBrk="1" hangingPunct="1"/>
            <a:r>
              <a:rPr lang="en-US" sz="2500" dirty="0" smtClean="0"/>
              <a:t>Form </a:t>
            </a:r>
            <a:r>
              <a:rPr lang="en-US" sz="2500" b="1" dirty="0" smtClean="0"/>
              <a:t>Lipid </a:t>
            </a:r>
            <a:r>
              <a:rPr lang="en-US" sz="2500" b="1" dirty="0" err="1" smtClean="0"/>
              <a:t>Bilayer</a:t>
            </a:r>
            <a:r>
              <a:rPr lang="en-US" sz="2500" b="1" dirty="0" smtClean="0"/>
              <a:t> </a:t>
            </a:r>
            <a:r>
              <a:rPr lang="en-US" sz="2500" dirty="0" smtClean="0"/>
              <a:t>- make up all membranes</a:t>
            </a: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type="chart" sz="half" idx="4294967295"/>
          </p:nvPr>
        </p:nvGraphicFramePr>
        <p:xfrm>
          <a:off x="5689600" y="1887538"/>
          <a:ext cx="3454400" cy="420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Chart" r:id="rId3" imgW="3457725" imgH="4210235" progId="MSGraph.Chart.8">
                  <p:embed followColorScheme="full"/>
                </p:oleObj>
              </mc:Choice>
              <mc:Fallback>
                <p:oleObj name="Chart" r:id="rId3" imgW="3457725" imgH="4210235" progId="MSGraph.Chart.8">
                  <p:embed followColorScheme="full"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600" y="1887538"/>
                        <a:ext cx="3454400" cy="420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5"/>
          <p:cNvSpPr>
            <a:spLocks noGrp="1" noChangeAspect="1" noChangeArrowheads="1" noTextEdit="1"/>
          </p:cNvSpPr>
          <p:nvPr>
            <p:ph type="clipArt" sz="half" idx="2"/>
          </p:nvPr>
        </p:nvSpPr>
        <p:spPr>
          <a:xfrm>
            <a:off x="5094288" y="1827213"/>
            <a:ext cx="3589337" cy="4114800"/>
          </a:xfrm>
        </p:spPr>
      </p:sp>
      <p:pic>
        <p:nvPicPr>
          <p:cNvPr id="1030" name="Picture 6" descr="phospholipid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1752600"/>
            <a:ext cx="448627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477000" y="6488668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Similar to Figure 2.19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Fi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0638"/>
            <a:ext cx="9144000" cy="683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477000" y="6488668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Similar to Figure 2.19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3" y="76200"/>
            <a:ext cx="7313612" cy="1143000"/>
          </a:xfrm>
        </p:spPr>
        <p:txBody>
          <a:bodyPr/>
          <a:lstStyle/>
          <a:p>
            <a:pPr algn="ctr" eaLnBrk="1" hangingPunct="1"/>
            <a:r>
              <a:rPr lang="en-US" b="1" smtClean="0">
                <a:latin typeface="Comic Sans MS" pitchFamily="66" charset="0"/>
              </a:rPr>
              <a:t>Steroids</a:t>
            </a:r>
            <a:endParaRPr lang="en-US" smtClean="0"/>
          </a:p>
        </p:txBody>
      </p:sp>
      <p:pic>
        <p:nvPicPr>
          <p:cNvPr id="36867" name="Picture 6" descr="cholesterol1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556000" y="2057400"/>
            <a:ext cx="5283200" cy="4343400"/>
          </a:xfrm>
        </p:spPr>
      </p:pic>
      <p:sp>
        <p:nvSpPr>
          <p:cNvPr id="368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447800"/>
            <a:ext cx="5791200" cy="4800600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500" dirty="0" smtClean="0"/>
              <a:t>Composed of </a:t>
            </a:r>
            <a:r>
              <a:rPr lang="en-US" sz="2500" b="1" dirty="0" smtClean="0"/>
              <a:t>4</a:t>
            </a:r>
            <a:r>
              <a:rPr lang="en-US" sz="2500" dirty="0" smtClean="0"/>
              <a:t>-fused carbon rings</a:t>
            </a:r>
          </a:p>
          <a:p>
            <a:pPr eaLnBrk="1" hangingPunct="1">
              <a:lnSpc>
                <a:spcPct val="80000"/>
              </a:lnSpc>
            </a:pPr>
            <a:r>
              <a:rPr lang="en-US" sz="2500" dirty="0" smtClean="0"/>
              <a:t>Functions: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 smtClean="0"/>
              <a:t>Cellular components, contraceptives, muscle-mass enhancers, abortive agents</a:t>
            </a:r>
          </a:p>
          <a:p>
            <a:pPr eaLnBrk="1" hangingPunct="1">
              <a:lnSpc>
                <a:spcPct val="80000"/>
              </a:lnSpc>
            </a:pPr>
            <a:r>
              <a:rPr lang="en-US" sz="2500" dirty="0" smtClean="0"/>
              <a:t>Examples: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 smtClean="0"/>
              <a:t>Cholesterol</a:t>
            </a:r>
            <a:r>
              <a:rPr lang="en-US" dirty="0" smtClean="0"/>
              <a:t> - important in biological membranes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 err="1" smtClean="0"/>
              <a:t>Estradiol</a:t>
            </a:r>
            <a:r>
              <a:rPr lang="en-US" b="1" dirty="0" smtClean="0"/>
              <a:t> &amp; Testosterone</a:t>
            </a:r>
            <a:r>
              <a:rPr lang="en-US" dirty="0" smtClean="0"/>
              <a:t> - regulation of secondary sexual characteristics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 err="1" smtClean="0"/>
              <a:t>Cholic</a:t>
            </a:r>
            <a:r>
              <a:rPr lang="en-US" b="1" dirty="0" smtClean="0"/>
              <a:t> acid &amp; Bile salts</a:t>
            </a:r>
            <a:r>
              <a:rPr lang="en-US" dirty="0" smtClean="0"/>
              <a:t> - digestion of fat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 smtClean="0"/>
              <a:t>Progesterone</a:t>
            </a:r>
            <a:r>
              <a:rPr lang="en-US" dirty="0" smtClean="0"/>
              <a:t> -  reproduction</a:t>
            </a:r>
          </a:p>
        </p:txBody>
      </p:sp>
      <p:sp>
        <p:nvSpPr>
          <p:cNvPr id="36869" name="Text Box 7"/>
          <p:cNvSpPr txBox="1">
            <a:spLocks noChangeArrowheads="1"/>
          </p:cNvSpPr>
          <p:nvPr/>
        </p:nvSpPr>
        <p:spPr bwMode="auto">
          <a:xfrm>
            <a:off x="5486401" y="5247382"/>
            <a:ext cx="3733800" cy="7078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Comic Sans MS" pitchFamily="66" charset="0"/>
              </a:rPr>
              <a:t>Molecular Framework: </a:t>
            </a:r>
            <a:endParaRPr lang="en-US" sz="2000" b="1" dirty="0">
              <a:latin typeface="Comic Sans MS" pitchFamily="66" charset="0"/>
            </a:endParaRPr>
          </a:p>
          <a:p>
            <a:r>
              <a:rPr lang="en-US" sz="2000" b="1" dirty="0">
                <a:latin typeface="Comic Sans MS" pitchFamily="66" charset="0"/>
              </a:rPr>
              <a:t>“three rooms &amp; a garage”</a:t>
            </a:r>
            <a:endParaRPr lang="en-US" sz="2000" dirty="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7000" y="6488668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Similar to Figure 2.20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24986" y="6488668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Similar to Figure 2.20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819400" y="228600"/>
            <a:ext cx="7313612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Sex Steroids</a:t>
            </a:r>
            <a:endParaRPr kumimoji="0" lang="en-US" sz="25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092995" y="3467100"/>
            <a:ext cx="1726405" cy="10668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24000" y="2971800"/>
            <a:ext cx="1726405" cy="1066800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2050" name="Picture 2" descr="Image result for cholesterol testosterone and estrog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197" y="709612"/>
            <a:ext cx="5181600" cy="551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eroid hormon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5631" y="0"/>
            <a:ext cx="6632738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5" name="TextBox 4"/>
          <p:cNvSpPr txBox="1"/>
          <p:nvPr/>
        </p:nvSpPr>
        <p:spPr>
          <a:xfrm>
            <a:off x="6424986" y="6488668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not in text</a:t>
            </a:r>
            <a:endParaRPr 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505200" y="5334000"/>
            <a:ext cx="7313612" cy="1143000"/>
          </a:xfrm>
        </p:spPr>
        <p:txBody>
          <a:bodyPr/>
          <a:lstStyle/>
          <a:p>
            <a:pPr algn="ctr" eaLnBrk="1" hangingPunct="1"/>
            <a: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  <a:t>Steroids</a:t>
            </a:r>
            <a:endParaRPr lang="en-US" sz="25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7313612" cy="1143000"/>
          </a:xfrm>
        </p:spPr>
        <p:txBody>
          <a:bodyPr/>
          <a:lstStyle/>
          <a:p>
            <a:pPr algn="ctr" eaLnBrk="1" hangingPunct="1"/>
            <a: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  <a:t>“The Pill”</a:t>
            </a:r>
            <a:endParaRPr lang="en-US" sz="2500" dirty="0" smtClean="0">
              <a:solidFill>
                <a:schemeClr val="tx1"/>
              </a:solidFill>
            </a:endParaRP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685800" y="5807075"/>
            <a:ext cx="7470315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Comic Sans MS" pitchFamily="66" charset="0"/>
              </a:rPr>
              <a:t>Norethynodrel</a:t>
            </a:r>
            <a:r>
              <a:rPr lang="en-US" sz="2400" b="1" dirty="0">
                <a:latin typeface="Comic Sans MS" pitchFamily="66" charset="0"/>
              </a:rPr>
              <a:t> </a:t>
            </a:r>
            <a:r>
              <a:rPr lang="en-US" sz="2400" dirty="0">
                <a:latin typeface="Comic Sans MS" pitchFamily="66" charset="0"/>
              </a:rPr>
              <a:t>- active ingredient in </a:t>
            </a:r>
            <a:r>
              <a:rPr lang="en-US" sz="2400" dirty="0" err="1">
                <a:latin typeface="Comic Sans MS" pitchFamily="66" charset="0"/>
              </a:rPr>
              <a:t>Enovid</a:t>
            </a:r>
            <a:r>
              <a:rPr lang="en-US" sz="2400" dirty="0">
                <a:latin typeface="Comic Sans MS" pitchFamily="66" charset="0"/>
              </a:rPr>
              <a:t> - 1960</a:t>
            </a:r>
          </a:p>
          <a:p>
            <a:r>
              <a:rPr lang="en-US" sz="2400" dirty="0">
                <a:latin typeface="Comic Sans MS" pitchFamily="66" charset="0"/>
              </a:rPr>
              <a:t>(the first commercially available oral conceptive)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47565" y="6488668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not in text</a:t>
            </a:r>
            <a:endParaRPr lang="en-US" dirty="0"/>
          </a:p>
        </p:txBody>
      </p:sp>
      <p:pic>
        <p:nvPicPr>
          <p:cNvPr id="39944" name="Picture 8" descr="http://www.wcupa.edu/_services/stu.inf/health/images/birth-control-pills_0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91606" y="2286000"/>
            <a:ext cx="3152394" cy="3200400"/>
          </a:xfrm>
          <a:prstGeom prst="rect">
            <a:avLst/>
          </a:prstGeom>
          <a:noFill/>
        </p:spPr>
      </p:pic>
      <p:pic>
        <p:nvPicPr>
          <p:cNvPr id="39942" name="Picture 6" descr="http://personal.monm.edu/gebauer_peter/CHEM_100/Lecture_Pages/Progesteron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295400"/>
            <a:ext cx="5257800" cy="2414564"/>
          </a:xfrm>
          <a:prstGeom prst="rect">
            <a:avLst/>
          </a:prstGeom>
          <a:noFill/>
        </p:spPr>
      </p:pic>
      <p:pic>
        <p:nvPicPr>
          <p:cNvPr id="90114" name="Picture 2" descr="File:Ethinylestradiol-2D-skeletal.sv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3657600"/>
            <a:ext cx="3048000" cy="172444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433032" y="5334000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accent4"/>
                </a:solidFill>
                <a:latin typeface="+mj-lt"/>
              </a:rPr>
              <a:t>Ethynyl</a:t>
            </a:r>
            <a:r>
              <a:rPr lang="en-US" sz="1400" dirty="0" smtClean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sz="1400" dirty="0" err="1" smtClean="0">
                <a:solidFill>
                  <a:schemeClr val="accent4"/>
                </a:solidFill>
                <a:latin typeface="+mj-lt"/>
              </a:rPr>
              <a:t>Estradiol</a:t>
            </a:r>
            <a:endParaRPr lang="en-US" sz="14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5410200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accent4"/>
                </a:solidFill>
                <a:latin typeface="+mj-lt"/>
              </a:rPr>
              <a:t>Estradiol</a:t>
            </a:r>
            <a:endParaRPr lang="en-US" sz="140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90116" name="Picture 4" descr="File:Estradiol.sv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855508"/>
            <a:ext cx="2590800" cy="158326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28600"/>
            <a:ext cx="7313612" cy="1143000"/>
          </a:xfrm>
        </p:spPr>
        <p:txBody>
          <a:bodyPr/>
          <a:lstStyle/>
          <a:p>
            <a:pPr algn="ctr" eaLnBrk="1" hangingPunct="1"/>
            <a: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  <a:t>Anabolic Steroids</a:t>
            </a:r>
            <a:endParaRPr lang="en-US" sz="250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48200" y="6488668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Figures not in text</a:t>
            </a:r>
            <a:endParaRPr lang="en-US" dirty="0"/>
          </a:p>
        </p:txBody>
      </p:sp>
      <p:pic>
        <p:nvPicPr>
          <p:cNvPr id="40965" name="Picture 5" descr="https://encrypted-tbn2.gstatic.com/images?q=tbn:ANd9GcTv4Aq696defhU6rMdHO0VTmeZ2bDOXkIpXiWAN43Q5jHtX0ZnpXU_RraeI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l="9302" r="9302"/>
          <a:stretch>
            <a:fillRect/>
          </a:stretch>
        </p:blipFill>
        <p:spPr bwMode="auto">
          <a:xfrm>
            <a:off x="304800" y="762000"/>
            <a:ext cx="2667000" cy="1834896"/>
          </a:xfrm>
          <a:prstGeom prst="rect">
            <a:avLst/>
          </a:prstGeom>
          <a:noFill/>
        </p:spPr>
      </p:pic>
      <p:pic>
        <p:nvPicPr>
          <p:cNvPr id="40967" name="Picture 7" descr="https://encrypted-tbn3.gstatic.com/images?q=tbn:ANd9GcTuB4iIhxT3CUQT-QIzR6AsHAF2HZw7AAphLd86GM9eDMh_slcdSrWggeQZ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7050" y="4648200"/>
            <a:ext cx="2266950" cy="2009776"/>
          </a:xfrm>
          <a:prstGeom prst="rect">
            <a:avLst/>
          </a:prstGeom>
          <a:noFill/>
        </p:spPr>
      </p:pic>
      <p:pic>
        <p:nvPicPr>
          <p:cNvPr id="40969" name="Picture 9" descr="http://www.elmhurst.edu/~chm/vchembook/images/558anabolicsteroids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28800" y="2590800"/>
            <a:ext cx="5257800" cy="35433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7313613" cy="1143000"/>
          </a:xfrm>
        </p:spPr>
        <p:txBody>
          <a:bodyPr/>
          <a:lstStyle/>
          <a:p>
            <a:pPr algn="ctr" eaLnBrk="1" hangingPunct="1"/>
            <a:r>
              <a:rPr lang="en-US" b="1" smtClean="0">
                <a:latin typeface="Comic Sans MS" pitchFamily="66" charset="0"/>
              </a:rPr>
              <a:t>PROTEINS</a:t>
            </a:r>
            <a:endParaRPr lang="en-US" smtClean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2286000"/>
            <a:ext cx="7313613" cy="4114800"/>
          </a:xfrm>
        </p:spPr>
        <p:txBody>
          <a:bodyPr/>
          <a:lstStyle/>
          <a:p>
            <a:pPr eaLnBrk="1" hangingPunct="1"/>
            <a:r>
              <a:rPr lang="en-US" b="1" dirty="0" smtClean="0">
                <a:latin typeface="Comic Sans MS" pitchFamily="66" charset="0"/>
              </a:rPr>
              <a:t>Roles </a:t>
            </a:r>
            <a:r>
              <a:rPr lang="en-US" dirty="0" smtClean="0">
                <a:latin typeface="Comic Sans MS" pitchFamily="66" charset="0"/>
              </a:rPr>
              <a:t>in Biological Systems</a:t>
            </a:r>
          </a:p>
          <a:p>
            <a:pPr lvl="1" eaLnBrk="1" hangingPunct="1"/>
            <a:r>
              <a:rPr lang="en-US" b="1" dirty="0" smtClean="0">
                <a:latin typeface="Comic Sans MS" pitchFamily="66" charset="0"/>
              </a:rPr>
              <a:t>Enzymes</a:t>
            </a:r>
            <a:r>
              <a:rPr lang="en-US" dirty="0" smtClean="0">
                <a:latin typeface="Comic Sans MS" pitchFamily="66" charset="0"/>
              </a:rPr>
              <a:t> - catalyze biological reactions</a:t>
            </a:r>
          </a:p>
          <a:p>
            <a:pPr lvl="1" eaLnBrk="1" hangingPunct="1"/>
            <a:r>
              <a:rPr lang="en-US" b="1" dirty="0" smtClean="0">
                <a:latin typeface="Comic Sans MS" pitchFamily="66" charset="0"/>
              </a:rPr>
              <a:t>Structural proteins </a:t>
            </a:r>
            <a:r>
              <a:rPr lang="en-US" dirty="0" smtClean="0">
                <a:latin typeface="Comic Sans MS" pitchFamily="66" charset="0"/>
              </a:rPr>
              <a:t>- collagen, keratin, silk</a:t>
            </a:r>
          </a:p>
          <a:p>
            <a:pPr lvl="1" eaLnBrk="1" hangingPunct="1"/>
            <a:r>
              <a:rPr lang="en-US" b="1" dirty="0" smtClean="0">
                <a:latin typeface="Comic Sans MS" pitchFamily="66" charset="0"/>
              </a:rPr>
              <a:t>Chemical messengers</a:t>
            </a:r>
          </a:p>
          <a:p>
            <a:pPr lvl="1" eaLnBrk="1" hangingPunct="1"/>
            <a:r>
              <a:rPr lang="en-US" b="1" dirty="0" smtClean="0">
                <a:latin typeface="Comic Sans MS" pitchFamily="66" charset="0"/>
              </a:rPr>
              <a:t>Cell receptors </a:t>
            </a:r>
            <a:r>
              <a:rPr lang="en-US" dirty="0" smtClean="0">
                <a:latin typeface="Comic Sans MS" pitchFamily="66" charset="0"/>
              </a:rPr>
              <a:t>- </a:t>
            </a:r>
            <a:r>
              <a:rPr lang="en-US" dirty="0" err="1" smtClean="0">
                <a:latin typeface="Comic Sans MS" pitchFamily="66" charset="0"/>
              </a:rPr>
              <a:t>transmembrane</a:t>
            </a:r>
            <a:r>
              <a:rPr lang="en-US" dirty="0" smtClean="0">
                <a:latin typeface="Comic Sans MS" pitchFamily="66" charset="0"/>
              </a:rPr>
              <a:t> proteins</a:t>
            </a:r>
          </a:p>
          <a:p>
            <a:pPr lvl="1" eaLnBrk="1" hangingPunct="1"/>
            <a:r>
              <a:rPr lang="en-US" b="1" dirty="0" smtClean="0">
                <a:latin typeface="Comic Sans MS" pitchFamily="66" charset="0"/>
              </a:rPr>
              <a:t>Antibodies</a:t>
            </a:r>
          </a:p>
          <a:p>
            <a:pPr eaLnBrk="1" hangingPunct="1"/>
            <a:r>
              <a:rPr lang="en-US" dirty="0" smtClean="0">
                <a:latin typeface="Comic Sans MS" pitchFamily="66" charset="0"/>
              </a:rPr>
              <a:t>Polymers of amino acids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mad86867_ta02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050"/>
            <a:ext cx="9144000" cy="681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553200" y="648866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2.20b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3" y="404813"/>
            <a:ext cx="7289800" cy="839787"/>
          </a:xfrm>
        </p:spPr>
        <p:txBody>
          <a:bodyPr/>
          <a:lstStyle/>
          <a:p>
            <a:pPr eaLnBrk="1" hangingPunct="1"/>
            <a:r>
              <a:rPr lang="en-US" b="1" dirty="0" smtClean="0">
                <a:latin typeface="Comic Sans MS" pitchFamily="66" charset="0"/>
              </a:rPr>
              <a:t>BIOLOGY - The Study of Life</a:t>
            </a:r>
            <a:endParaRPr lang="en-US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8382000" cy="4171950"/>
          </a:xfrm>
        </p:spPr>
        <p:txBody>
          <a:bodyPr/>
          <a:lstStyle/>
          <a:p>
            <a:pPr eaLnBrk="1" hangingPunct="1">
              <a:buFont typeface="Monotype Sorts" pitchFamily="2" charset="2"/>
              <a:buChar char="l"/>
            </a:pPr>
            <a:r>
              <a:rPr lang="en-US" dirty="0" smtClean="0">
                <a:latin typeface="Comic Sans MS" pitchFamily="66" charset="0"/>
              </a:rPr>
              <a:t>All living things share 7 basic properties:</a:t>
            </a:r>
          </a:p>
          <a:p>
            <a:pPr eaLnBrk="1" hangingPunct="1">
              <a:buFont typeface="Monotype Sorts" pitchFamily="2" charset="2"/>
              <a:buChar char="l"/>
            </a:pPr>
            <a:endParaRPr lang="en-US" dirty="0" smtClean="0">
              <a:latin typeface="Comic Sans MS" pitchFamily="66" charset="0"/>
            </a:endParaRPr>
          </a:p>
          <a:p>
            <a:pPr lvl="1" eaLnBrk="1" hangingPunct="1">
              <a:buSzPct val="50000"/>
              <a:buFont typeface="Monotype Sorts" pitchFamily="2" charset="2"/>
              <a:buChar char="l"/>
            </a:pPr>
            <a:r>
              <a:rPr lang="en-US" b="1" dirty="0" smtClean="0">
                <a:latin typeface="Comic Sans MS" pitchFamily="66" charset="0"/>
              </a:rPr>
              <a:t>G</a:t>
            </a:r>
            <a:r>
              <a:rPr lang="en-US" dirty="0" smtClean="0">
                <a:latin typeface="Comic Sans MS" pitchFamily="66" charset="0"/>
              </a:rPr>
              <a:t>rowth</a:t>
            </a:r>
          </a:p>
          <a:p>
            <a:pPr lvl="1" eaLnBrk="1" hangingPunct="1">
              <a:buSzPct val="50000"/>
              <a:buFont typeface="Monotype Sorts" pitchFamily="2" charset="2"/>
              <a:buChar char="l"/>
            </a:pPr>
            <a:r>
              <a:rPr lang="en-US" dirty="0" smtClean="0">
                <a:latin typeface="Comic Sans MS" pitchFamily="66" charset="0"/>
              </a:rPr>
              <a:t>Cellular </a:t>
            </a:r>
            <a:r>
              <a:rPr lang="en-US" b="1" dirty="0" smtClean="0">
                <a:latin typeface="Comic Sans MS" pitchFamily="66" charset="0"/>
              </a:rPr>
              <a:t>O</a:t>
            </a:r>
            <a:r>
              <a:rPr lang="en-US" dirty="0" smtClean="0">
                <a:latin typeface="Comic Sans MS" pitchFamily="66" charset="0"/>
              </a:rPr>
              <a:t>rganization</a:t>
            </a:r>
          </a:p>
          <a:p>
            <a:pPr lvl="1" eaLnBrk="1" hangingPunct="1">
              <a:buSzPct val="50000"/>
              <a:buFont typeface="Monotype Sorts" pitchFamily="2" charset="2"/>
              <a:buChar char="l"/>
            </a:pPr>
            <a:r>
              <a:rPr lang="en-US" dirty="0" smtClean="0">
                <a:latin typeface="Comic Sans MS" pitchFamily="66" charset="0"/>
              </a:rPr>
              <a:t>Response to </a:t>
            </a:r>
            <a:r>
              <a:rPr lang="en-US" b="1" dirty="0" smtClean="0">
                <a:latin typeface="Comic Sans MS" pitchFamily="66" charset="0"/>
              </a:rPr>
              <a:t>S</a:t>
            </a:r>
            <a:r>
              <a:rPr lang="en-US" dirty="0" smtClean="0">
                <a:latin typeface="Comic Sans MS" pitchFamily="66" charset="0"/>
              </a:rPr>
              <a:t>timuli</a:t>
            </a:r>
          </a:p>
          <a:p>
            <a:pPr lvl="1" eaLnBrk="1" hangingPunct="1">
              <a:buSzPct val="50000"/>
              <a:buFont typeface="Monotype Sorts" pitchFamily="2" charset="2"/>
              <a:buChar char="l"/>
            </a:pPr>
            <a:r>
              <a:rPr lang="en-US" b="1" dirty="0" smtClean="0">
                <a:latin typeface="Comic Sans MS" pitchFamily="66" charset="0"/>
              </a:rPr>
              <a:t>H</a:t>
            </a:r>
            <a:r>
              <a:rPr lang="en-US" dirty="0" smtClean="0">
                <a:latin typeface="Comic Sans MS" pitchFamily="66" charset="0"/>
              </a:rPr>
              <a:t>omeostasis</a:t>
            </a:r>
          </a:p>
          <a:p>
            <a:pPr lvl="1" eaLnBrk="1" hangingPunct="1">
              <a:buSzPct val="50000"/>
              <a:buFont typeface="Monotype Sorts" pitchFamily="2" charset="2"/>
              <a:buChar char="l"/>
            </a:pPr>
            <a:r>
              <a:rPr lang="en-US" b="1" dirty="0" smtClean="0">
                <a:latin typeface="Comic Sans MS" pitchFamily="66" charset="0"/>
              </a:rPr>
              <a:t>A</a:t>
            </a:r>
            <a:r>
              <a:rPr lang="en-US" dirty="0" smtClean="0">
                <a:latin typeface="Comic Sans MS" pitchFamily="66" charset="0"/>
              </a:rPr>
              <a:t>daptations</a:t>
            </a:r>
          </a:p>
          <a:p>
            <a:pPr lvl="1" eaLnBrk="1" hangingPunct="1">
              <a:buSzPct val="50000"/>
              <a:buFont typeface="Monotype Sorts" pitchFamily="2" charset="2"/>
              <a:buChar char="l"/>
            </a:pPr>
            <a:r>
              <a:rPr lang="en-US" b="1" dirty="0" smtClean="0">
                <a:latin typeface="Comic Sans MS" pitchFamily="66" charset="0"/>
              </a:rPr>
              <a:t>R</a:t>
            </a:r>
            <a:r>
              <a:rPr lang="en-US" dirty="0" smtClean="0">
                <a:latin typeface="Comic Sans MS" pitchFamily="66" charset="0"/>
              </a:rPr>
              <a:t>eproduction</a:t>
            </a:r>
          </a:p>
          <a:p>
            <a:pPr lvl="1" eaLnBrk="1" hangingPunct="1">
              <a:buSzPct val="50000"/>
              <a:buFont typeface="Monotype Sorts" pitchFamily="2" charset="2"/>
              <a:buChar char="l"/>
            </a:pPr>
            <a:r>
              <a:rPr lang="en-US" dirty="0" smtClean="0">
                <a:latin typeface="Comic Sans MS" pitchFamily="66" charset="0"/>
              </a:rPr>
              <a:t>Metabolism (</a:t>
            </a:r>
            <a:r>
              <a:rPr lang="en-US" b="1" dirty="0" smtClean="0">
                <a:latin typeface="Comic Sans MS" pitchFamily="66" charset="0"/>
              </a:rPr>
              <a:t>E</a:t>
            </a:r>
            <a:r>
              <a:rPr lang="en-US" dirty="0" smtClean="0">
                <a:latin typeface="Comic Sans MS" pitchFamily="66" charset="0"/>
              </a:rPr>
              <a:t>nergy transformation)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  <a:t>20 Common Amino Acids</a:t>
            </a:r>
            <a:endParaRPr lang="en-US" sz="2500" dirty="0" smtClean="0">
              <a:solidFill>
                <a:schemeClr val="tx1"/>
              </a:solidFill>
            </a:endParaRPr>
          </a:p>
        </p:txBody>
      </p:sp>
      <p:pic>
        <p:nvPicPr>
          <p:cNvPr id="45059" name="Picture 6" descr="gly3d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4524375"/>
            <a:ext cx="2209800" cy="2028825"/>
          </a:xfrm>
        </p:spPr>
      </p:pic>
      <p:pic>
        <p:nvPicPr>
          <p:cNvPr id="45060" name="Picture 9" descr="ala3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4432300"/>
            <a:ext cx="2438400" cy="20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10" descr="phe3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4495800"/>
            <a:ext cx="2514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11" descr="Img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00" y="1600200"/>
            <a:ext cx="5638800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3" name="Text Box 12"/>
          <p:cNvSpPr txBox="1">
            <a:spLocks noChangeArrowheads="1"/>
          </p:cNvSpPr>
          <p:nvPr/>
        </p:nvSpPr>
        <p:spPr bwMode="auto">
          <a:xfrm>
            <a:off x="381000" y="4038600"/>
            <a:ext cx="146050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Glycine (Gly)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45064" name="Rectangle 13"/>
          <p:cNvSpPr>
            <a:spLocks noChangeArrowheads="1"/>
          </p:cNvSpPr>
          <p:nvPr/>
        </p:nvSpPr>
        <p:spPr bwMode="auto">
          <a:xfrm>
            <a:off x="3276600" y="4006850"/>
            <a:ext cx="1447800" cy="641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r>
              <a:rPr lang="en-US" dirty="0" err="1">
                <a:latin typeface="Times New Roman" pitchFamily="18" charset="0"/>
              </a:rPr>
              <a:t>Alanine</a:t>
            </a:r>
            <a:r>
              <a:rPr lang="en-US" dirty="0">
                <a:latin typeface="Times New Roman" pitchFamily="18" charset="0"/>
              </a:rPr>
              <a:t> (Ala)</a:t>
            </a:r>
            <a:endParaRPr lang="en-US" sz="2400" dirty="0">
              <a:latin typeface="Times New Roman" pitchFamily="18" charset="0"/>
            </a:endParaRPr>
          </a:p>
          <a:p>
            <a:endParaRPr lang="en-US" dirty="0">
              <a:latin typeface="Times New Roman" pitchFamily="18" charset="0"/>
            </a:endParaRPr>
          </a:p>
        </p:txBody>
      </p:sp>
      <p:sp>
        <p:nvSpPr>
          <p:cNvPr id="45065" name="Rectangle 14"/>
          <p:cNvSpPr>
            <a:spLocks noChangeArrowheads="1"/>
          </p:cNvSpPr>
          <p:nvPr/>
        </p:nvSpPr>
        <p:spPr bwMode="auto">
          <a:xfrm>
            <a:off x="6858000" y="4129087"/>
            <a:ext cx="203200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Phenylalanine (</a:t>
            </a:r>
            <a:r>
              <a:rPr lang="en-US" dirty="0" err="1">
                <a:latin typeface="Times New Roman" pitchFamily="18" charset="0"/>
              </a:rPr>
              <a:t>Phe</a:t>
            </a:r>
            <a:r>
              <a:rPr lang="en-US" dirty="0">
                <a:latin typeface="Times New Roman" pitchFamily="18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8200" y="6488668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Figures not in text</a:t>
            </a:r>
            <a:endParaRPr lang="en-US" dirty="0"/>
          </a:p>
        </p:txBody>
      </p:sp>
      <p:pic>
        <p:nvPicPr>
          <p:cNvPr id="11" name="Picture 10" descr="https://www.neb.com/~/media/NebUs/Page%20Images/Tools%20and%20Resources/Usage%20Guidelines/aminoAcids.jpg"/>
          <p:cNvPicPr/>
          <p:nvPr/>
        </p:nvPicPr>
        <p:blipFill>
          <a:blip r:embed="rId6" cstate="print"/>
          <a:srcRect t="49209" r="80614" b="29701"/>
          <a:stretch>
            <a:fillRect/>
          </a:stretch>
        </p:blipFill>
        <p:spPr bwMode="auto">
          <a:xfrm>
            <a:off x="5791200" y="4343400"/>
            <a:ext cx="114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https://www.neb.com/~/media/NebUs/Page%20Images/Tools%20and%20Resources/Usage%20Guidelines/aminoAcids.jpg"/>
          <p:cNvPicPr/>
          <p:nvPr/>
        </p:nvPicPr>
        <p:blipFill>
          <a:blip r:embed="rId6" cstate="print"/>
          <a:srcRect l="19386" t="7030" r="65105" b="77504"/>
          <a:stretch>
            <a:fillRect/>
          </a:stretch>
        </p:blipFill>
        <p:spPr bwMode="auto">
          <a:xfrm>
            <a:off x="2743200" y="5638800"/>
            <a:ext cx="914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https://www.neb.com/~/media/NebUs/Page%20Images/Tools%20and%20Resources/Usage%20Guidelines/aminoAcids.jpg"/>
          <p:cNvPicPr/>
          <p:nvPr/>
        </p:nvPicPr>
        <p:blipFill>
          <a:blip r:embed="rId6" cstate="print"/>
          <a:srcRect t="6415" r="81018" b="78119"/>
          <a:stretch>
            <a:fillRect/>
          </a:stretch>
        </p:blipFill>
        <p:spPr bwMode="auto">
          <a:xfrm>
            <a:off x="0" y="4419600"/>
            <a:ext cx="111918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mad86867_02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0"/>
            <a:ext cx="7391400" cy="682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488668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2.21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0015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3" y="15875"/>
            <a:ext cx="9134475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648200" y="6488668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similar to 2.22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mad86867_ta02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692525"/>
            <a:ext cx="9144000" cy="247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Rectangle 4"/>
          <p:cNvSpPr>
            <a:spLocks noGrp="1" noChangeArrowheads="1"/>
          </p:cNvSpPr>
          <p:nvPr>
            <p:ph type="title"/>
          </p:nvPr>
        </p:nvSpPr>
        <p:spPr>
          <a:xfrm>
            <a:off x="990600" y="301625"/>
            <a:ext cx="7313613" cy="1143000"/>
          </a:xfrm>
        </p:spPr>
        <p:txBody>
          <a:bodyPr/>
          <a:lstStyle/>
          <a:p>
            <a:pPr algn="ctr" eaLnBrk="1" hangingPunct="1"/>
            <a: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  <a:t>The Peptide Bond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8200" y="648866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2.22b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/>
              <a:t>Figure 2.16a</a:t>
            </a:r>
          </a:p>
        </p:txBody>
      </p:sp>
      <p:pic>
        <p:nvPicPr>
          <p:cNvPr id="48131" name="Picture 3" descr="Fig"/>
          <p:cNvPicPr>
            <a:picLocks noChangeAspect="1" noChangeArrowheads="1"/>
          </p:cNvPicPr>
          <p:nvPr/>
        </p:nvPicPr>
        <p:blipFill>
          <a:blip r:embed="rId2" cstate="print"/>
          <a:srcRect r="4868" b="58621"/>
          <a:stretch>
            <a:fillRect/>
          </a:stretch>
        </p:blipFill>
        <p:spPr bwMode="auto">
          <a:xfrm>
            <a:off x="0" y="0"/>
            <a:ext cx="8686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48200" y="6488668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2.23</a:t>
            </a:r>
            <a:endParaRPr lang="en-US" dirty="0"/>
          </a:p>
        </p:txBody>
      </p:sp>
      <p:pic>
        <p:nvPicPr>
          <p:cNvPr id="5" name="Picture 3" descr="Fig"/>
          <p:cNvPicPr>
            <a:picLocks noChangeAspect="1" noChangeArrowheads="1"/>
          </p:cNvPicPr>
          <p:nvPr/>
        </p:nvPicPr>
        <p:blipFill>
          <a:blip r:embed="rId2" cstate="print"/>
          <a:srcRect t="36782"/>
          <a:stretch>
            <a:fillRect/>
          </a:stretch>
        </p:blipFill>
        <p:spPr bwMode="auto">
          <a:xfrm>
            <a:off x="0" y="2438400"/>
            <a:ext cx="91313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/>
              <a:t>Figure 2.16b</a:t>
            </a:r>
          </a:p>
        </p:txBody>
      </p:sp>
      <p:pic>
        <p:nvPicPr>
          <p:cNvPr id="49155" name="Picture 3" descr="Fig"/>
          <p:cNvPicPr>
            <a:picLocks noChangeAspect="1" noChangeArrowheads="1"/>
          </p:cNvPicPr>
          <p:nvPr/>
        </p:nvPicPr>
        <p:blipFill>
          <a:blip r:embed="rId2" cstate="print"/>
          <a:srcRect r="48337"/>
          <a:stretch>
            <a:fillRect/>
          </a:stretch>
        </p:blipFill>
        <p:spPr bwMode="auto">
          <a:xfrm>
            <a:off x="14288" y="0"/>
            <a:ext cx="4710112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48200" y="6488668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2.23</a:t>
            </a:r>
            <a:endParaRPr lang="en-US" dirty="0"/>
          </a:p>
        </p:txBody>
      </p:sp>
      <p:pic>
        <p:nvPicPr>
          <p:cNvPr id="5" name="Picture 3" descr="Fig"/>
          <p:cNvPicPr>
            <a:picLocks noChangeAspect="1" noChangeArrowheads="1"/>
          </p:cNvPicPr>
          <p:nvPr/>
        </p:nvPicPr>
        <p:blipFill>
          <a:blip r:embed="rId2" cstate="print"/>
          <a:srcRect l="50827"/>
          <a:stretch>
            <a:fillRect/>
          </a:stretch>
        </p:blipFill>
        <p:spPr bwMode="auto">
          <a:xfrm>
            <a:off x="4648200" y="0"/>
            <a:ext cx="44831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500" dirty="0" smtClean="0">
                <a:latin typeface="Comic Sans MS" pitchFamily="66" charset="0"/>
              </a:rPr>
              <a:t>Introducing the Nutrients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52400" y="2057400"/>
            <a:ext cx="4343400" cy="2895600"/>
          </a:xfrm>
        </p:spPr>
        <p:txBody>
          <a:bodyPr/>
          <a:lstStyle/>
          <a:p>
            <a:pPr lvl="1" eaLnBrk="1" hangingPunct="1">
              <a:buNone/>
            </a:pPr>
            <a:endParaRPr lang="en-US" sz="2500" dirty="0" smtClean="0"/>
          </a:p>
          <a:p>
            <a:pPr lvl="1" eaLnBrk="1" hangingPunct="1"/>
            <a:r>
              <a:rPr lang="en-US" sz="2500" b="1" dirty="0" smtClean="0"/>
              <a:t>Food</a:t>
            </a:r>
            <a:r>
              <a:rPr lang="en-US" sz="2500" dirty="0" smtClean="0"/>
              <a:t> = mixture of chemicals</a:t>
            </a:r>
          </a:p>
          <a:p>
            <a:pPr lvl="1" eaLnBrk="1" hangingPunct="1"/>
            <a:r>
              <a:rPr lang="en-US" sz="2500" b="1" dirty="0" smtClean="0"/>
              <a:t>Nutrients</a:t>
            </a:r>
            <a:r>
              <a:rPr lang="en-US" sz="2500" dirty="0" smtClean="0"/>
              <a:t> = essential chemicals</a:t>
            </a:r>
          </a:p>
          <a:p>
            <a:pPr lvl="1" eaLnBrk="1" hangingPunct="1"/>
            <a:r>
              <a:rPr lang="en-US" sz="2500" dirty="0" smtClean="0"/>
              <a:t>6 classes of nutrients</a:t>
            </a:r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057400"/>
            <a:ext cx="4267200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00400" y="6488668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Figures not in text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2057400"/>
            <a:ext cx="7313613" cy="4114800"/>
          </a:xfrm>
        </p:spPr>
        <p:txBody>
          <a:bodyPr/>
          <a:lstStyle/>
          <a:p>
            <a:pPr eaLnBrk="1" hangingPunct="1"/>
            <a:r>
              <a:rPr lang="en-US" dirty="0" smtClean="0"/>
              <a:t>General functions of nutrients</a:t>
            </a:r>
          </a:p>
          <a:p>
            <a:pPr lvl="1" eaLnBrk="1" hangingPunct="1"/>
            <a:r>
              <a:rPr lang="en-US" dirty="0" smtClean="0"/>
              <a:t>Supply energy</a:t>
            </a:r>
          </a:p>
          <a:p>
            <a:pPr lvl="2" eaLnBrk="1" hangingPunct="1"/>
            <a:r>
              <a:rPr lang="en-US" dirty="0" smtClean="0"/>
              <a:t>Carbohydrates, lipids, proteins</a:t>
            </a:r>
          </a:p>
          <a:p>
            <a:pPr lvl="1" eaLnBrk="1" hangingPunct="1"/>
            <a:r>
              <a:rPr lang="en-US" dirty="0" smtClean="0"/>
              <a:t>Contribute to cell and body structure</a:t>
            </a:r>
          </a:p>
          <a:p>
            <a:pPr lvl="1" eaLnBrk="1" hangingPunct="1"/>
            <a:r>
              <a:rPr lang="en-US" dirty="0" smtClean="0"/>
              <a:t>Regulate body processes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219200" y="304800"/>
            <a:ext cx="73136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Introducing the Nutrients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>
                <a:latin typeface="Comic Sans MS" pitchFamily="66" charset="0"/>
              </a:rPr>
              <a:t>Introducing the Nutrients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Energy in foods</a:t>
            </a:r>
          </a:p>
          <a:p>
            <a:pPr lvl="1" eaLnBrk="1" hangingPunct="1"/>
            <a:r>
              <a:rPr lang="en-US" dirty="0" smtClean="0"/>
              <a:t>Measured in </a:t>
            </a:r>
            <a:r>
              <a:rPr lang="en-US" b="1" dirty="0" smtClean="0"/>
              <a:t>kilocalories</a:t>
            </a:r>
            <a:r>
              <a:rPr lang="en-US" dirty="0" smtClean="0"/>
              <a:t> (kcal)</a:t>
            </a:r>
          </a:p>
          <a:p>
            <a:pPr lvl="1" eaLnBrk="1" hangingPunct="1"/>
            <a:endParaRPr lang="en-US" dirty="0" smtClean="0"/>
          </a:p>
        </p:txBody>
      </p:sp>
      <p:pic>
        <p:nvPicPr>
          <p:cNvPr id="52228" name="Picture 4" descr="slide_01_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3200400"/>
            <a:ext cx="57658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00400" y="6488668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Figures not in text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Fi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0"/>
            <a:ext cx="8726488" cy="685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200400" y="6488668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Figures not in text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257800" y="381000"/>
            <a:ext cx="3656012" cy="1143000"/>
          </a:xfrm>
        </p:spPr>
        <p:txBody>
          <a:bodyPr/>
          <a:lstStyle/>
          <a:p>
            <a:pPr eaLnBrk="1" hangingPunct="1"/>
            <a:r>
              <a:rPr lang="en-US" sz="2500" b="1" dirty="0" smtClean="0">
                <a:solidFill>
                  <a:schemeClr val="accent1"/>
                </a:solidFill>
                <a:latin typeface="Comic Sans MS" pitchFamily="66" charset="0"/>
              </a:rPr>
              <a:t>The Old Food Pyramid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3505200" cy="1143000"/>
          </a:xfrm>
        </p:spPr>
        <p:txBody>
          <a:bodyPr/>
          <a:lstStyle/>
          <a:p>
            <a:pPr algn="ctr" eaLnBrk="1" hangingPunct="1"/>
            <a:r>
              <a:rPr lang="en-US" sz="4000" b="1" smtClean="0">
                <a:latin typeface="Comic Sans MS" pitchFamily="66" charset="0"/>
              </a:rPr>
              <a:t>Organization of Life</a:t>
            </a:r>
            <a:endParaRPr lang="en-US" sz="3200" smtClean="0"/>
          </a:p>
        </p:txBody>
      </p:sp>
      <p:pic>
        <p:nvPicPr>
          <p:cNvPr id="6147" name="Picture 17" descr="mad86867_01_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40213" y="0"/>
            <a:ext cx="4903787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00400" y="6488668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Figures not in text</a:t>
            </a:r>
            <a:endParaRPr lang="en-US" dirty="0"/>
          </a:p>
        </p:txBody>
      </p:sp>
      <p:pic>
        <p:nvPicPr>
          <p:cNvPr id="54276" name="Picture 4" descr="http://www.disabled-world.com/artman/uploads/newfoodpyrami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842" y="1143000"/>
            <a:ext cx="8962158" cy="5257801"/>
          </a:xfrm>
          <a:prstGeom prst="rect">
            <a:avLst/>
          </a:prstGeom>
          <a:noFill/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1219200"/>
            <a:ext cx="3656012" cy="1447800"/>
          </a:xfrm>
          <a:solidFill>
            <a:schemeClr val="accent3"/>
          </a:solidFill>
        </p:spPr>
        <p:txBody>
          <a:bodyPr/>
          <a:lstStyle/>
          <a:p>
            <a:pPr algn="ctr" eaLnBrk="1" hangingPunct="1"/>
            <a:r>
              <a:rPr lang="en-US" sz="2500" b="1" dirty="0" smtClean="0">
                <a:solidFill>
                  <a:schemeClr val="accent1"/>
                </a:solidFill>
                <a:latin typeface="Comic Sans MS" pitchFamily="66" charset="0"/>
              </a:rPr>
              <a:t>The New Food Pyramid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257800" y="381000"/>
            <a:ext cx="36560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="1" kern="0" dirty="0" smtClean="0">
                <a:solidFill>
                  <a:schemeClr val="accent1"/>
                </a:solidFill>
                <a:latin typeface="Comic Sans MS" pitchFamily="66" charset="0"/>
                <a:ea typeface="+mj-ea"/>
                <a:cs typeface="+mj-cs"/>
              </a:rPr>
              <a:t>What’s trending NOW</a:t>
            </a:r>
            <a:endParaRPr kumimoji="0" lang="en-US" sz="2500" b="1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60418" name="Picture 2" descr="http://www.choosemyplate.gov/images/MyPlateImages/JPG/myplate_gree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743075"/>
            <a:ext cx="5629275" cy="5114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b="1" dirty="0" smtClean="0">
                <a:latin typeface="Comic Sans MS" pitchFamily="66" charset="0"/>
              </a:rPr>
              <a:t>Nucleic Acids</a:t>
            </a:r>
            <a:endParaRPr 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omic Sans MS" pitchFamily="66" charset="0"/>
              </a:rPr>
              <a:t>Function</a:t>
            </a:r>
          </a:p>
          <a:p>
            <a:pPr lvl="1" eaLnBrk="1" hangingPunct="1"/>
            <a:r>
              <a:rPr lang="en-US" b="1" dirty="0" smtClean="0">
                <a:latin typeface="Comic Sans MS" pitchFamily="66" charset="0"/>
              </a:rPr>
              <a:t>Genetic</a:t>
            </a:r>
            <a:r>
              <a:rPr lang="en-US" dirty="0" smtClean="0">
                <a:latin typeface="Comic Sans MS" pitchFamily="66" charset="0"/>
              </a:rPr>
              <a:t> information storage (DNA, RNA)</a:t>
            </a:r>
          </a:p>
          <a:p>
            <a:pPr lvl="1" eaLnBrk="1" hangingPunct="1"/>
            <a:r>
              <a:rPr lang="en-US" dirty="0" smtClean="0">
                <a:latin typeface="Comic Sans MS" pitchFamily="66" charset="0"/>
              </a:rPr>
              <a:t>Chemical </a:t>
            </a:r>
            <a:r>
              <a:rPr lang="en-US" b="1" dirty="0" smtClean="0">
                <a:latin typeface="Comic Sans MS" pitchFamily="66" charset="0"/>
              </a:rPr>
              <a:t>messengers</a:t>
            </a:r>
            <a:r>
              <a:rPr lang="en-US" dirty="0" smtClean="0">
                <a:latin typeface="Comic Sans MS" pitchFamily="66" charset="0"/>
              </a:rPr>
              <a:t> (</a:t>
            </a:r>
            <a:r>
              <a:rPr lang="en-US" dirty="0" err="1" smtClean="0">
                <a:latin typeface="Comic Sans MS" pitchFamily="66" charset="0"/>
              </a:rPr>
              <a:t>cAMP</a:t>
            </a:r>
            <a:r>
              <a:rPr lang="en-US" dirty="0" smtClean="0">
                <a:latin typeface="Comic Sans MS" pitchFamily="66" charset="0"/>
              </a:rPr>
              <a:t>)</a:t>
            </a:r>
          </a:p>
          <a:p>
            <a:pPr lvl="1" eaLnBrk="1" hangingPunct="1"/>
            <a:r>
              <a:rPr lang="en-US" b="1" dirty="0" smtClean="0">
                <a:latin typeface="Comic Sans MS" pitchFamily="66" charset="0"/>
              </a:rPr>
              <a:t>Energy</a:t>
            </a:r>
            <a:r>
              <a:rPr lang="en-US" dirty="0" smtClean="0">
                <a:latin typeface="Comic Sans MS" pitchFamily="66" charset="0"/>
              </a:rPr>
              <a:t> currency of cell (ATP)</a:t>
            </a:r>
          </a:p>
          <a:p>
            <a:pPr lvl="1" eaLnBrk="1" hangingPunct="1"/>
            <a:endParaRPr lang="en-US" dirty="0" smtClean="0">
              <a:latin typeface="Comic Sans MS" pitchFamily="66" charset="0"/>
            </a:endParaRPr>
          </a:p>
          <a:p>
            <a:pPr eaLnBrk="1" hangingPunct="1"/>
            <a:r>
              <a:rPr lang="en-US" dirty="0" smtClean="0">
                <a:latin typeface="Comic Sans MS" pitchFamily="66" charset="0"/>
              </a:rPr>
              <a:t>Polymer of Nucleotides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4"/>
          <p:cNvSpPr>
            <a:spLocks noGrp="1" noChangeArrowheads="1"/>
          </p:cNvSpPr>
          <p:nvPr>
            <p:ph type="title"/>
          </p:nvPr>
        </p:nvSpPr>
        <p:spPr>
          <a:xfrm>
            <a:off x="1370013" y="404813"/>
            <a:ext cx="6908800" cy="765175"/>
          </a:xfrm>
        </p:spPr>
        <p:txBody>
          <a:bodyPr/>
          <a:lstStyle/>
          <a:p>
            <a:pPr algn="ctr" eaLnBrk="1" hangingPunct="1"/>
            <a: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  <a:t>Structure of a Nucleotide</a:t>
            </a:r>
            <a:endParaRPr lang="en-US" sz="2500" dirty="0" smtClean="0">
              <a:solidFill>
                <a:schemeClr val="tx1"/>
              </a:solidFill>
            </a:endParaRPr>
          </a:p>
        </p:txBody>
      </p:sp>
      <p:pic>
        <p:nvPicPr>
          <p:cNvPr id="57349" name="Picture 5" descr="http://www.periodni.com/gallery/nucleotid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76400"/>
            <a:ext cx="6324600" cy="50817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600200" y="2590800"/>
            <a:ext cx="2422458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9999"/>
                </a:solidFill>
              </a:rPr>
              <a:t>Phosphate Group</a:t>
            </a:r>
            <a:endParaRPr lang="en-US" b="1" dirty="0">
              <a:solidFill>
                <a:srgbClr val="FF999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6200" y="6488668"/>
            <a:ext cx="94448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Sugar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68404" y="3962400"/>
            <a:ext cx="2061783" cy="64633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Nitrogen </a:t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Containing Base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similar to 2.23b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  <a:t>Nitrogenous Bases of Nucleotides</a:t>
            </a:r>
            <a:endParaRPr lang="en-US" sz="2500" dirty="0" smtClean="0">
              <a:solidFill>
                <a:schemeClr val="tx1"/>
              </a:solidFill>
            </a:endParaRPr>
          </a:p>
        </p:txBody>
      </p:sp>
      <p:pic>
        <p:nvPicPr>
          <p:cNvPr id="58371" name="Picture 5" descr="nitrogenous bas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752600"/>
            <a:ext cx="762158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00400" y="6488668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similar to 2.24a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59395" name="Picture 1027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4" name="TextBox 3"/>
          <p:cNvSpPr txBox="1"/>
          <p:nvPr/>
        </p:nvSpPr>
        <p:spPr>
          <a:xfrm>
            <a:off x="5410200" y="381000"/>
            <a:ext cx="1237839" cy="477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Sugar</a:t>
            </a:r>
            <a:endParaRPr lang="en-US" sz="25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0200" y="3657600"/>
            <a:ext cx="1047082" cy="477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rgbClr val="FFC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</a:t>
            </a:r>
            <a:endParaRPr lang="en-US" sz="2500" b="1" dirty="0">
              <a:solidFill>
                <a:srgbClr val="FFCC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similar to 2.24a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Line 14"/>
          <p:cNvSpPr>
            <a:spLocks noChangeShapeType="1"/>
          </p:cNvSpPr>
          <p:nvPr/>
        </p:nvSpPr>
        <p:spPr bwMode="auto">
          <a:xfrm>
            <a:off x="6858000" y="46482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0419" name="Line 12"/>
          <p:cNvSpPr>
            <a:spLocks noChangeShapeType="1"/>
          </p:cNvSpPr>
          <p:nvPr/>
        </p:nvSpPr>
        <p:spPr bwMode="auto">
          <a:xfrm>
            <a:off x="6781800" y="22860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0420" name="Line 11"/>
          <p:cNvSpPr>
            <a:spLocks noChangeShapeType="1"/>
          </p:cNvSpPr>
          <p:nvPr/>
        </p:nvSpPr>
        <p:spPr bwMode="auto">
          <a:xfrm>
            <a:off x="6400800" y="1828800"/>
            <a:ext cx="0" cy="411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042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sz="2500" b="1" dirty="0" err="1" smtClean="0">
                <a:solidFill>
                  <a:schemeClr val="tx1"/>
                </a:solidFill>
                <a:latin typeface="Comic Sans MS" pitchFamily="66" charset="0"/>
              </a:rPr>
              <a:t>Phosphodiester</a:t>
            </a:r>
            <a: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  <a:t> Bond</a:t>
            </a:r>
            <a:endParaRPr lang="en-US" sz="2500" dirty="0" smtClean="0">
              <a:solidFill>
                <a:schemeClr val="tx1"/>
              </a:solidFill>
            </a:endParaRPr>
          </a:p>
        </p:txBody>
      </p:sp>
      <p:pic>
        <p:nvPicPr>
          <p:cNvPr id="60422" name="Picture 3" descr="phosphodiester bo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600200"/>
            <a:ext cx="45720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3" name="Text Box 4"/>
          <p:cNvSpPr txBox="1">
            <a:spLocks noChangeArrowheads="1"/>
          </p:cNvSpPr>
          <p:nvPr/>
        </p:nvSpPr>
        <p:spPr bwMode="auto">
          <a:xfrm>
            <a:off x="6019800" y="2133600"/>
            <a:ext cx="768350" cy="4619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sugar</a:t>
            </a:r>
            <a:endParaRPr lang="en-US" sz="240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60424" name="Text Box 5"/>
          <p:cNvSpPr txBox="1">
            <a:spLocks noChangeArrowheads="1"/>
          </p:cNvSpPr>
          <p:nvPr/>
        </p:nvSpPr>
        <p:spPr bwMode="auto">
          <a:xfrm>
            <a:off x="5715000" y="2743200"/>
            <a:ext cx="1408113" cy="4095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7030A0"/>
                </a:solidFill>
                <a:latin typeface="Comic Sans MS" pitchFamily="66" charset="0"/>
              </a:rPr>
              <a:t>phosphate</a:t>
            </a:r>
            <a:endParaRPr lang="en-US">
              <a:solidFill>
                <a:srgbClr val="7030A0"/>
              </a:solidFill>
              <a:latin typeface="Comic Sans MS" pitchFamily="66" charset="0"/>
            </a:endParaRPr>
          </a:p>
        </p:txBody>
      </p:sp>
      <p:sp>
        <p:nvSpPr>
          <p:cNvPr id="60425" name="Text Box 6"/>
          <p:cNvSpPr txBox="1">
            <a:spLocks noChangeArrowheads="1"/>
          </p:cNvSpPr>
          <p:nvPr/>
        </p:nvSpPr>
        <p:spPr bwMode="auto">
          <a:xfrm>
            <a:off x="7391400" y="2133600"/>
            <a:ext cx="741363" cy="409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base</a:t>
            </a:r>
          </a:p>
        </p:txBody>
      </p:sp>
      <p:sp>
        <p:nvSpPr>
          <p:cNvPr id="60426" name="Text Box 7"/>
          <p:cNvSpPr txBox="1">
            <a:spLocks noChangeArrowheads="1"/>
          </p:cNvSpPr>
          <p:nvPr/>
        </p:nvSpPr>
        <p:spPr bwMode="auto">
          <a:xfrm>
            <a:off x="6083300" y="3352800"/>
            <a:ext cx="768350" cy="4619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7030A0"/>
                </a:solidFill>
                <a:latin typeface="Comic Sans MS" pitchFamily="66" charset="0"/>
              </a:rPr>
              <a:t>sugar</a:t>
            </a:r>
            <a:endParaRPr lang="en-US" sz="240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60427" name="Text Box 8"/>
          <p:cNvSpPr txBox="1">
            <a:spLocks noChangeArrowheads="1"/>
          </p:cNvSpPr>
          <p:nvPr/>
        </p:nvSpPr>
        <p:spPr bwMode="auto">
          <a:xfrm>
            <a:off x="6096000" y="4495800"/>
            <a:ext cx="768350" cy="4619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sugar</a:t>
            </a:r>
            <a:endParaRPr lang="en-US" sz="240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60428" name="Text Box 9"/>
          <p:cNvSpPr txBox="1">
            <a:spLocks noChangeArrowheads="1"/>
          </p:cNvSpPr>
          <p:nvPr/>
        </p:nvSpPr>
        <p:spPr bwMode="auto">
          <a:xfrm>
            <a:off x="5791200" y="3886200"/>
            <a:ext cx="1408113" cy="4095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phosphate</a:t>
            </a:r>
            <a:endParaRPr lang="en-US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60429" name="Text Box 10"/>
          <p:cNvSpPr txBox="1">
            <a:spLocks noChangeArrowheads="1"/>
          </p:cNvSpPr>
          <p:nvPr/>
        </p:nvSpPr>
        <p:spPr bwMode="auto">
          <a:xfrm>
            <a:off x="5715000" y="5105400"/>
            <a:ext cx="1408113" cy="4095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Comic Sans MS" pitchFamily="66" charset="0"/>
              </a:rPr>
              <a:t>phosphate</a:t>
            </a:r>
            <a:endParaRPr lang="en-US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60430" name="Line 13"/>
          <p:cNvSpPr>
            <a:spLocks noChangeShapeType="1"/>
          </p:cNvSpPr>
          <p:nvPr/>
        </p:nvSpPr>
        <p:spPr bwMode="auto">
          <a:xfrm>
            <a:off x="6858000" y="35814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0431" name="Text Box 15"/>
          <p:cNvSpPr txBox="1">
            <a:spLocks noChangeArrowheads="1"/>
          </p:cNvSpPr>
          <p:nvPr/>
        </p:nvSpPr>
        <p:spPr bwMode="auto">
          <a:xfrm>
            <a:off x="7467600" y="3352800"/>
            <a:ext cx="741363" cy="409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7030A0"/>
                </a:solidFill>
                <a:latin typeface="Comic Sans MS" pitchFamily="66" charset="0"/>
              </a:rPr>
              <a:t>base</a:t>
            </a:r>
          </a:p>
        </p:txBody>
      </p:sp>
      <p:sp>
        <p:nvSpPr>
          <p:cNvPr id="60432" name="Text Box 16"/>
          <p:cNvSpPr txBox="1">
            <a:spLocks noChangeArrowheads="1"/>
          </p:cNvSpPr>
          <p:nvPr/>
        </p:nvSpPr>
        <p:spPr bwMode="auto">
          <a:xfrm>
            <a:off x="7467600" y="4419600"/>
            <a:ext cx="741363" cy="409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base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00400" y="6488668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similar to 2.24a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mad86867_0221a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3813"/>
            <a:ext cx="8839200" cy="681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6000" y="6488668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2.24a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3276600" cy="1371600"/>
          </a:xfrm>
        </p:spPr>
        <p:txBody>
          <a:bodyPr/>
          <a:lstStyle/>
          <a:p>
            <a:pPr eaLnBrk="1" hangingPunct="1"/>
            <a: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  <a:t>The DNA </a:t>
            </a:r>
            <a:b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</a:br>
            <a: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  <a:t>Double Helix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62467" name="Picture 3" descr="dna double hel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228600"/>
            <a:ext cx="52578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00400" y="6488668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not in text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3" descr="mad86867_02_2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" y="1981200"/>
            <a:ext cx="90297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1" name="Rectangle 4"/>
          <p:cNvSpPr>
            <a:spLocks noGrp="1" noChangeArrowheads="1"/>
          </p:cNvSpPr>
          <p:nvPr>
            <p:ph type="title"/>
          </p:nvPr>
        </p:nvSpPr>
        <p:spPr>
          <a:xfrm>
            <a:off x="990600" y="381000"/>
            <a:ext cx="7313613" cy="911225"/>
          </a:xfrm>
        </p:spPr>
        <p:txBody>
          <a:bodyPr/>
          <a:lstStyle/>
          <a:p>
            <a:pPr algn="ctr" eaLnBrk="1" hangingPunct="1"/>
            <a: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  <a:t>Structure of ATP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67200" y="6488668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2.25</a:t>
            </a:r>
            <a:endParaRPr lang="en-US" dirty="0"/>
          </a:p>
        </p:txBody>
      </p:sp>
      <p:pic>
        <p:nvPicPr>
          <p:cNvPr id="64514" name="Picture 2" descr="Figure 2-24. In adenosine triphosphate (ATP), two high-energy phosphoanhydride bonds (red) link the three phosphate groups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953000"/>
            <a:ext cx="2352675" cy="1809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Outcomes, Chapter 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19200" y="1752600"/>
            <a:ext cx="6324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2.1 </a:t>
            </a:r>
            <a:r>
              <a:rPr lang="en-US" b="1" dirty="0"/>
              <a:t>From Atoms to Molecules</a:t>
            </a:r>
            <a:endParaRPr lang="en-US" dirty="0"/>
          </a:p>
          <a:p>
            <a:r>
              <a:rPr lang="en-US" dirty="0"/>
              <a:t>1. Distinguish between atoms and elements.</a:t>
            </a:r>
          </a:p>
          <a:p>
            <a:r>
              <a:rPr lang="en-US" dirty="0"/>
              <a:t>2. Illustrate the structure of an atom.</a:t>
            </a:r>
          </a:p>
          <a:p>
            <a:r>
              <a:rPr lang="en-US" dirty="0"/>
              <a:t>3. Define an isotope and summarize its application in both medicine and biology.</a:t>
            </a:r>
          </a:p>
          <a:p>
            <a:r>
              <a:rPr lang="en-US" dirty="0"/>
              <a:t>4. Distinguish between ionic and covalent bonds.</a:t>
            </a:r>
          </a:p>
          <a:p>
            <a:r>
              <a:rPr lang="en-US" b="1" dirty="0"/>
              <a:t>2.2 Water and Living Things</a:t>
            </a:r>
            <a:endParaRPr lang="en-US" dirty="0"/>
          </a:p>
          <a:p>
            <a:r>
              <a:rPr lang="en-US" dirty="0"/>
              <a:t>1. Describe how hydrogen bonds are formed.</a:t>
            </a:r>
          </a:p>
          <a:p>
            <a:r>
              <a:rPr lang="en-US" dirty="0"/>
              <a:t>2. List the properties of water.</a:t>
            </a:r>
          </a:p>
          <a:p>
            <a:r>
              <a:rPr lang="en-US" dirty="0"/>
              <a:t>3. Summarize the structure of the pH scale and the importance of buffers to biological systems.</a:t>
            </a:r>
          </a:p>
          <a:p>
            <a:r>
              <a:rPr lang="en-US" b="1" dirty="0"/>
              <a:t>2.3 Molecules of Life</a:t>
            </a:r>
            <a:endParaRPr lang="en-US" dirty="0"/>
          </a:p>
          <a:p>
            <a:r>
              <a:rPr lang="en-US" dirty="0"/>
              <a:t>1. List the four classes of organic molecules that are found in cells.</a:t>
            </a:r>
          </a:p>
          <a:p>
            <a:r>
              <a:rPr lang="en-US" dirty="0"/>
              <a:t>2. Describe the process by which the organic molecules are assembled and disassembled.</a:t>
            </a:r>
          </a:p>
        </p:txBody>
      </p:sp>
    </p:spTree>
    <p:extLst>
      <p:ext uri="{BB962C8B-B14F-4D97-AF65-F5344CB8AC3E}">
        <p14:creationId xmlns:p14="http://schemas.microsoft.com/office/powerpoint/2010/main" val="6981456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2500" b="1" dirty="0" smtClean="0">
                <a:solidFill>
                  <a:schemeClr val="tx1"/>
                </a:solidFill>
                <a:latin typeface="Comic Sans MS" pitchFamily="66" charset="0"/>
              </a:rPr>
              <a:t>RNA</a:t>
            </a:r>
            <a:endParaRPr lang="en-US" sz="2500" dirty="0" smtClean="0">
              <a:solidFill>
                <a:schemeClr val="tx1"/>
              </a:solidFill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77863" y="2057400"/>
            <a:ext cx="3589337" cy="4114800"/>
          </a:xfrm>
        </p:spPr>
        <p:txBody>
          <a:bodyPr/>
          <a:lstStyle/>
          <a:p>
            <a:pPr eaLnBrk="1" hangingPunct="1"/>
            <a:r>
              <a:rPr lang="en-US" sz="2500" dirty="0" smtClean="0">
                <a:latin typeface="Comic Sans MS" pitchFamily="66" charset="0"/>
              </a:rPr>
              <a:t>4 Types of RNA</a:t>
            </a:r>
          </a:p>
          <a:p>
            <a:pPr lvl="1" eaLnBrk="1" hangingPunct="1"/>
            <a:r>
              <a:rPr lang="en-US" sz="2100" b="1" dirty="0" smtClean="0">
                <a:latin typeface="Comic Sans MS" pitchFamily="66" charset="0"/>
              </a:rPr>
              <a:t>m</a:t>
            </a:r>
            <a:r>
              <a:rPr lang="en-US" sz="2100" dirty="0" smtClean="0">
                <a:latin typeface="Comic Sans MS" pitchFamily="66" charset="0"/>
              </a:rPr>
              <a:t>RNA</a:t>
            </a:r>
          </a:p>
          <a:p>
            <a:pPr lvl="1" eaLnBrk="1" hangingPunct="1"/>
            <a:r>
              <a:rPr lang="en-US" sz="2100" b="1" dirty="0" err="1" smtClean="0">
                <a:latin typeface="Comic Sans MS" pitchFamily="66" charset="0"/>
              </a:rPr>
              <a:t>t</a:t>
            </a:r>
            <a:r>
              <a:rPr lang="en-US" sz="2100" dirty="0" err="1" smtClean="0">
                <a:latin typeface="Comic Sans MS" pitchFamily="66" charset="0"/>
              </a:rPr>
              <a:t>RNA</a:t>
            </a:r>
            <a:endParaRPr lang="en-US" sz="2100" dirty="0" smtClean="0">
              <a:latin typeface="Comic Sans MS" pitchFamily="66" charset="0"/>
            </a:endParaRPr>
          </a:p>
          <a:p>
            <a:pPr lvl="1" eaLnBrk="1" hangingPunct="1"/>
            <a:r>
              <a:rPr lang="en-US" sz="2100" b="1" dirty="0" err="1" smtClean="0">
                <a:latin typeface="Comic Sans MS" pitchFamily="66" charset="0"/>
              </a:rPr>
              <a:t>r</a:t>
            </a:r>
            <a:r>
              <a:rPr lang="en-US" sz="2100" dirty="0" err="1" smtClean="0">
                <a:latin typeface="Comic Sans MS" pitchFamily="66" charset="0"/>
              </a:rPr>
              <a:t>RNA</a:t>
            </a:r>
            <a:endParaRPr lang="en-US" sz="2100" dirty="0" smtClean="0">
              <a:latin typeface="Comic Sans MS" pitchFamily="66" charset="0"/>
            </a:endParaRPr>
          </a:p>
          <a:p>
            <a:pPr lvl="1" eaLnBrk="1" hangingPunct="1"/>
            <a:r>
              <a:rPr lang="en-US" sz="2100" b="1" dirty="0" err="1" smtClean="0">
                <a:latin typeface="Comic Sans MS" pitchFamily="66" charset="0"/>
              </a:rPr>
              <a:t>sn</a:t>
            </a:r>
            <a:r>
              <a:rPr lang="en-US" sz="2100" dirty="0" err="1" smtClean="0">
                <a:latin typeface="Comic Sans MS" pitchFamily="66" charset="0"/>
              </a:rPr>
              <a:t>RNA</a:t>
            </a:r>
            <a:endParaRPr lang="en-US" sz="2100" dirty="0" smtClean="0">
              <a:latin typeface="Comic Sans MS" pitchFamily="66" charset="0"/>
            </a:endParaRPr>
          </a:p>
          <a:p>
            <a:pPr eaLnBrk="1" hangingPunct="1"/>
            <a:r>
              <a:rPr lang="en-US" sz="2500" b="1" dirty="0" smtClean="0">
                <a:latin typeface="Comic Sans MS" pitchFamily="66" charset="0"/>
              </a:rPr>
              <a:t>single</a:t>
            </a:r>
            <a:r>
              <a:rPr lang="en-US" sz="2500" dirty="0" smtClean="0">
                <a:latin typeface="Comic Sans MS" pitchFamily="66" charset="0"/>
              </a:rPr>
              <a:t> polynucleotide chains</a:t>
            </a:r>
          </a:p>
          <a:p>
            <a:pPr eaLnBrk="1" hangingPunct="1"/>
            <a:r>
              <a:rPr lang="en-US" sz="2500" b="1" dirty="0" smtClean="0">
                <a:latin typeface="Comic Sans MS" pitchFamily="66" charset="0"/>
              </a:rPr>
              <a:t>ribose</a:t>
            </a:r>
            <a:r>
              <a:rPr lang="en-US" sz="2500" dirty="0" smtClean="0">
                <a:latin typeface="Comic Sans MS" pitchFamily="66" charset="0"/>
              </a:rPr>
              <a:t> sugar</a:t>
            </a:r>
          </a:p>
          <a:p>
            <a:pPr eaLnBrk="1" hangingPunct="1"/>
            <a:r>
              <a:rPr lang="en-US" sz="2500" dirty="0" smtClean="0">
                <a:latin typeface="Comic Sans MS" pitchFamily="66" charset="0"/>
              </a:rPr>
              <a:t>A  U  G  C  nucleotides</a:t>
            </a:r>
          </a:p>
        </p:txBody>
      </p:sp>
      <p:pic>
        <p:nvPicPr>
          <p:cNvPr id="64516" name="Picture 7" descr="mad86867_0221b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1930400"/>
            <a:ext cx="4373563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138183" y="6488668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2.24a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3" descr="Tabl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17013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mad86867_ta02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0"/>
            <a:ext cx="5892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947565" y="6488668"/>
            <a:ext cx="221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from p. 42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381000"/>
            <a:ext cx="21435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 smtClean="0">
                <a:latin typeface="Comic Sans MS" pitchFamily="66" charset="0"/>
              </a:rPr>
              <a:t>Summary</a:t>
            </a:r>
            <a:br>
              <a:rPr lang="en-US" sz="3500" b="1" dirty="0" smtClean="0">
                <a:latin typeface="Comic Sans MS" pitchFamily="66" charset="0"/>
              </a:rPr>
            </a:br>
            <a:r>
              <a:rPr lang="en-US" sz="3500" b="1" dirty="0" smtClean="0">
                <a:latin typeface="Comic Sans MS" pitchFamily="66" charset="0"/>
              </a:rPr>
              <a:t> Slide</a:t>
            </a:r>
            <a:endParaRPr lang="en-US" sz="3500" b="1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1981200"/>
            <a:ext cx="8458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2.4 </a:t>
            </a:r>
            <a:r>
              <a:rPr lang="en-US" b="1" dirty="0"/>
              <a:t>Carbohydrates</a:t>
            </a:r>
            <a:endParaRPr lang="en-US" dirty="0"/>
          </a:p>
          <a:p>
            <a:r>
              <a:rPr lang="en-US" dirty="0"/>
              <a:t>1. Summarize the basic chemical properties of a carbohydrate.</a:t>
            </a:r>
          </a:p>
          <a:p>
            <a:r>
              <a:rPr lang="en-US" dirty="0"/>
              <a:t>2. State the roles of carbohydrates in human physiology.</a:t>
            </a:r>
          </a:p>
          <a:p>
            <a:r>
              <a:rPr lang="en-US" dirty="0"/>
              <a:t>3. Compare the structure of simple and complex carbohydrates.</a:t>
            </a:r>
          </a:p>
          <a:p>
            <a:r>
              <a:rPr lang="en-US" dirty="0"/>
              <a:t>4. Explain the importance of fiber in the diet.</a:t>
            </a:r>
          </a:p>
          <a:p>
            <a:r>
              <a:rPr lang="en-US" b="1" dirty="0"/>
              <a:t>2.5 Lipids</a:t>
            </a:r>
            <a:endParaRPr lang="en-US" dirty="0"/>
          </a:p>
          <a:p>
            <a:r>
              <a:rPr lang="en-US" dirty="0"/>
              <a:t>1. Compare the structure of fats, phospholipids, and steroids.</a:t>
            </a:r>
          </a:p>
          <a:p>
            <a:r>
              <a:rPr lang="en-US" dirty="0"/>
              <a:t>2. State the function of each class of lipids.</a:t>
            </a:r>
          </a:p>
          <a:p>
            <a:r>
              <a:rPr lang="en-US" b="1" dirty="0"/>
              <a:t>2.6 Proteins</a:t>
            </a:r>
            <a:endParaRPr lang="en-US" dirty="0"/>
          </a:p>
          <a:p>
            <a:r>
              <a:rPr lang="en-US" dirty="0"/>
              <a:t>1. Describe the structure of an amino acid.</a:t>
            </a:r>
          </a:p>
          <a:p>
            <a:r>
              <a:rPr lang="en-US" dirty="0"/>
              <a:t>2. Explain how amino acids are combined to form proteins.</a:t>
            </a:r>
          </a:p>
          <a:p>
            <a:r>
              <a:rPr lang="en-US" dirty="0"/>
              <a:t>3. Summarize the four levels of protein structure.</a:t>
            </a:r>
          </a:p>
          <a:p>
            <a:r>
              <a:rPr lang="en-US" b="1" dirty="0"/>
              <a:t>2.7 Nucleic Acids</a:t>
            </a:r>
            <a:endParaRPr lang="en-US" dirty="0"/>
          </a:p>
          <a:p>
            <a:r>
              <a:rPr lang="en-US" dirty="0"/>
              <a:t>1. Explain the difference between RNA and DNA.</a:t>
            </a:r>
          </a:p>
          <a:p>
            <a:r>
              <a:rPr lang="en-US" dirty="0"/>
              <a:t>2. Summarize the role of ATP in cellular reactions.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n-US" dirty="0" smtClean="0"/>
              <a:t>Learning Outcomes, 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6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Periodic Table</a:t>
            </a:r>
            <a:endParaRPr lang="en-US" dirty="0"/>
          </a:p>
        </p:txBody>
      </p:sp>
      <p:pic>
        <p:nvPicPr>
          <p:cNvPr id="2050" name="Picture 2" descr="http://upload.wikimedia.org/wikipedia/commons/thumb/9/98/Periodic_table_(polyatomic).svg/2000px-Periodic_table_(polyatomic)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56308"/>
            <a:ext cx="8610600" cy="471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990902"/>
      </p:ext>
    </p:extLst>
  </p:cSld>
  <p:clrMapOvr>
    <a:masterClrMapping/>
  </p:clrMapOvr>
</p:sld>
</file>

<file path=ppt/theme/theme1.xml><?xml version="1.0" encoding="utf-8"?>
<a:theme xmlns:a="http://schemas.openxmlformats.org/drawingml/2006/main" name="Eclipse">
  <a:themeElements>
    <a:clrScheme name="Eclipse 1">
      <a:dk1>
        <a:srgbClr val="000000"/>
      </a:dk1>
      <a:lt1>
        <a:srgbClr val="FFFFFF"/>
      </a:lt1>
      <a:dk2>
        <a:srgbClr val="006666"/>
      </a:dk2>
      <a:lt2>
        <a:srgbClr val="5F5F5F"/>
      </a:lt2>
      <a:accent1>
        <a:srgbClr val="33CCCC"/>
      </a:accent1>
      <a:accent2>
        <a:srgbClr val="99CCCC"/>
      </a:accent2>
      <a:accent3>
        <a:srgbClr val="FFFFFF"/>
      </a:accent3>
      <a:accent4>
        <a:srgbClr val="000000"/>
      </a:accent4>
      <a:accent5>
        <a:srgbClr val="ADE2E2"/>
      </a:accent5>
      <a:accent6>
        <a:srgbClr val="8AB9B9"/>
      </a:accent6>
      <a:hlink>
        <a:srgbClr val="006666"/>
      </a:hlink>
      <a:folHlink>
        <a:srgbClr val="B2B2B2"/>
      </a:folHlink>
    </a:clrScheme>
    <a:fontScheme name="Eclipse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Eclipse 1">
        <a:dk1>
          <a:srgbClr val="000000"/>
        </a:dk1>
        <a:lt1>
          <a:srgbClr val="FFFFFF"/>
        </a:lt1>
        <a:dk2>
          <a:srgbClr val="006666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2">
        <a:dk1>
          <a:srgbClr val="000000"/>
        </a:dk1>
        <a:lt1>
          <a:srgbClr val="FFFFFF"/>
        </a:lt1>
        <a:dk2>
          <a:srgbClr val="333366"/>
        </a:dk2>
        <a:lt2>
          <a:srgbClr val="5F5F5F"/>
        </a:lt2>
        <a:accent1>
          <a:srgbClr val="CC99FF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8AB9B9"/>
        </a:accent6>
        <a:hlink>
          <a:srgbClr val="666699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3">
        <a:dk1>
          <a:srgbClr val="000000"/>
        </a:dk1>
        <a:lt1>
          <a:srgbClr val="FFFFFF"/>
        </a:lt1>
        <a:dk2>
          <a:srgbClr val="0000CC"/>
        </a:dk2>
        <a:lt2>
          <a:srgbClr val="434343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4">
        <a:dk1>
          <a:srgbClr val="000000"/>
        </a:dk1>
        <a:lt1>
          <a:srgbClr val="64AAAE"/>
        </a:lt1>
        <a:dk2>
          <a:srgbClr val="FFFFCC"/>
        </a:dk2>
        <a:lt2>
          <a:srgbClr val="5F5F5F"/>
        </a:lt2>
        <a:accent1>
          <a:srgbClr val="B4B1DB"/>
        </a:accent1>
        <a:accent2>
          <a:srgbClr val="61C1D7"/>
        </a:accent2>
        <a:accent3>
          <a:srgbClr val="B8D2D3"/>
        </a:accent3>
        <a:accent4>
          <a:srgbClr val="000000"/>
        </a:accent4>
        <a:accent5>
          <a:srgbClr val="D6D5EA"/>
        </a:accent5>
        <a:accent6>
          <a:srgbClr val="57AFC3"/>
        </a:accent6>
        <a:hlink>
          <a:srgbClr val="257177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5">
        <a:dk1>
          <a:srgbClr val="5F5F5F"/>
        </a:dk1>
        <a:lt1>
          <a:srgbClr val="F8F8F8"/>
        </a:lt1>
        <a:dk2>
          <a:srgbClr val="2A285A"/>
        </a:dk2>
        <a:lt2>
          <a:srgbClr val="FFFFFF"/>
        </a:lt2>
        <a:accent1>
          <a:srgbClr val="999966"/>
        </a:accent1>
        <a:accent2>
          <a:srgbClr val="8C8B9D"/>
        </a:accent2>
        <a:accent3>
          <a:srgbClr val="ACACB5"/>
        </a:accent3>
        <a:accent4>
          <a:srgbClr val="D4D4D4"/>
        </a:accent4>
        <a:accent5>
          <a:srgbClr val="CACAB8"/>
        </a:accent5>
        <a:accent6>
          <a:srgbClr val="7E7D8E"/>
        </a:accent6>
        <a:hlink>
          <a:srgbClr val="465174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6">
        <a:dk1>
          <a:srgbClr val="434343"/>
        </a:dk1>
        <a:lt1>
          <a:srgbClr val="FFFFFF"/>
        </a:lt1>
        <a:dk2>
          <a:srgbClr val="360404"/>
        </a:dk2>
        <a:lt2>
          <a:srgbClr val="FFFFFF"/>
        </a:lt2>
        <a:accent1>
          <a:srgbClr val="669900"/>
        </a:accent1>
        <a:accent2>
          <a:srgbClr val="CC6600"/>
        </a:accent2>
        <a:accent3>
          <a:srgbClr val="AEAAAA"/>
        </a:accent3>
        <a:accent4>
          <a:srgbClr val="DADADA"/>
        </a:accent4>
        <a:accent5>
          <a:srgbClr val="B8CAAA"/>
        </a:accent5>
        <a:accent6>
          <a:srgbClr val="B95C00"/>
        </a:accent6>
        <a:hlink>
          <a:srgbClr val="CC33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7">
        <a:dk1>
          <a:srgbClr val="434343"/>
        </a:dk1>
        <a:lt1>
          <a:srgbClr val="FFFFFF"/>
        </a:lt1>
        <a:dk2>
          <a:srgbClr val="000000"/>
        </a:dk2>
        <a:lt2>
          <a:srgbClr val="8285FE"/>
        </a:lt2>
        <a:accent1>
          <a:srgbClr val="669900"/>
        </a:accent1>
        <a:accent2>
          <a:srgbClr val="9900FF"/>
        </a:accent2>
        <a:accent3>
          <a:srgbClr val="AAAAAA"/>
        </a:accent3>
        <a:accent4>
          <a:srgbClr val="DADADA"/>
        </a:accent4>
        <a:accent5>
          <a:srgbClr val="B8CAAA"/>
        </a:accent5>
        <a:accent6>
          <a:srgbClr val="8A00E7"/>
        </a:accent6>
        <a:hlink>
          <a:srgbClr val="6600CC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8">
        <a:dk1>
          <a:srgbClr val="434343"/>
        </a:dk1>
        <a:lt1>
          <a:srgbClr val="FFFFFF"/>
        </a:lt1>
        <a:dk2>
          <a:srgbClr val="000000"/>
        </a:dk2>
        <a:lt2>
          <a:srgbClr val="0066FF"/>
        </a:lt2>
        <a:accent1>
          <a:srgbClr val="339966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ADCAB8"/>
        </a:accent5>
        <a:accent6>
          <a:srgbClr val="E7B900"/>
        </a:accent6>
        <a:hlink>
          <a:srgbClr val="CC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9">
        <a:dk1>
          <a:srgbClr val="333300"/>
        </a:dk1>
        <a:lt1>
          <a:srgbClr val="FFFFFF"/>
        </a:lt1>
        <a:dk2>
          <a:srgbClr val="669900"/>
        </a:dk2>
        <a:lt2>
          <a:srgbClr val="FFFFCC"/>
        </a:lt2>
        <a:accent1>
          <a:srgbClr val="CCCC00"/>
        </a:accent1>
        <a:accent2>
          <a:srgbClr val="99CC00"/>
        </a:accent2>
        <a:accent3>
          <a:srgbClr val="B8CAAA"/>
        </a:accent3>
        <a:accent4>
          <a:srgbClr val="DADADA"/>
        </a:accent4>
        <a:accent5>
          <a:srgbClr val="E2E2AA"/>
        </a:accent5>
        <a:accent6>
          <a:srgbClr val="8AB900"/>
        </a:accent6>
        <a:hlink>
          <a:srgbClr val="3366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10">
        <a:dk1>
          <a:srgbClr val="333333"/>
        </a:dk1>
        <a:lt1>
          <a:srgbClr val="FFFFCC"/>
        </a:lt1>
        <a:dk2>
          <a:srgbClr val="660000"/>
        </a:dk2>
        <a:lt2>
          <a:srgbClr val="CCCCCC"/>
        </a:lt2>
        <a:accent1>
          <a:srgbClr val="FF6600"/>
        </a:accent1>
        <a:accent2>
          <a:srgbClr val="CC3300"/>
        </a:accent2>
        <a:accent3>
          <a:srgbClr val="B8AAAA"/>
        </a:accent3>
        <a:accent4>
          <a:srgbClr val="DADAAE"/>
        </a:accent4>
        <a:accent5>
          <a:srgbClr val="FFB8AA"/>
        </a:accent5>
        <a:accent6>
          <a:srgbClr val="B92D00"/>
        </a:accent6>
        <a:hlink>
          <a:srgbClr val="9900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Eclipse</Template>
  <TotalTime>1848</TotalTime>
  <Words>1699</Words>
  <Application>Microsoft Office PowerPoint</Application>
  <PresentationFormat>On-screen Show (4:3)</PresentationFormat>
  <Paragraphs>321</Paragraphs>
  <Slides>72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4" baseType="lpstr">
      <vt:lpstr>Eclipse</vt:lpstr>
      <vt:lpstr>Chart</vt:lpstr>
      <vt:lpstr>Human Biology – Chapter 2 Lecture Notes Chemistry of Life</vt:lpstr>
      <vt:lpstr>Notecard assignment</vt:lpstr>
      <vt:lpstr>Suggestions for How to Get an ‘A’ in Biology Classes</vt:lpstr>
      <vt:lpstr>Suggestions for How to Get an ‘A’ in Biology Classes, Cont’d</vt:lpstr>
      <vt:lpstr>BIOLOGY - The Study of Life</vt:lpstr>
      <vt:lpstr>Organization of Life</vt:lpstr>
      <vt:lpstr>Learning Outcomes, Chapter 2</vt:lpstr>
      <vt:lpstr>Learning Outcomes, Chapter 2</vt:lpstr>
      <vt:lpstr>The Periodic Table</vt:lpstr>
      <vt:lpstr>Review of Basic Chemistry Terms</vt:lpstr>
      <vt:lpstr>Properties of Water (2.2)</vt:lpstr>
      <vt:lpstr>PowerPoint Presentation</vt:lpstr>
      <vt:lpstr>PowerPoint Presentation</vt:lpstr>
      <vt:lpstr>PowerPoint Presentation</vt:lpstr>
      <vt:lpstr>Acid and Base Properties of Water</vt:lpstr>
      <vt:lpstr>Figure 2.8</vt:lpstr>
      <vt:lpstr>Buffers</vt:lpstr>
      <vt:lpstr>PowerPoint Presentation</vt:lpstr>
      <vt:lpstr>Buffering System in Blood</vt:lpstr>
      <vt:lpstr>Organic Chemistry</vt:lpstr>
      <vt:lpstr>Review of Organic Chemistry</vt:lpstr>
      <vt:lpstr>Slide before break </vt:lpstr>
      <vt:lpstr>Segue into macromolecules </vt:lpstr>
      <vt:lpstr>Diet Presentation Key Points</vt:lpstr>
      <vt:lpstr>PowerPoint Presentation</vt:lpstr>
      <vt:lpstr>Four Main Types of Biomolecules (ball and stick models)</vt:lpstr>
      <vt:lpstr>PowerPoint Presentation</vt:lpstr>
      <vt:lpstr>PowerPoint Presentation</vt:lpstr>
      <vt:lpstr>Carbohydrates</vt:lpstr>
      <vt:lpstr>PowerPoint Presentation</vt:lpstr>
      <vt:lpstr>PowerPoint Presentation</vt:lpstr>
      <vt:lpstr>Complex Carbohydrates:  Polysaccharides</vt:lpstr>
      <vt:lpstr>PowerPoint Presentation</vt:lpstr>
      <vt:lpstr>PowerPoint Presentation</vt:lpstr>
      <vt:lpstr>LIPIDS</vt:lpstr>
      <vt:lpstr>PowerPoint Presentation</vt:lpstr>
      <vt:lpstr>PowerPoint Presentation</vt:lpstr>
      <vt:lpstr>PowerPoint Presentation</vt:lpstr>
      <vt:lpstr>PowerPoint Presentation</vt:lpstr>
      <vt:lpstr>Lipids in the Diet</vt:lpstr>
      <vt:lpstr>Phospholipids</vt:lpstr>
      <vt:lpstr>PowerPoint Presentation</vt:lpstr>
      <vt:lpstr>Steroids</vt:lpstr>
      <vt:lpstr>PowerPoint Presentation</vt:lpstr>
      <vt:lpstr>Steroids</vt:lpstr>
      <vt:lpstr>“The Pill”</vt:lpstr>
      <vt:lpstr>Anabolic Steroids</vt:lpstr>
      <vt:lpstr>PROTEINS</vt:lpstr>
      <vt:lpstr>PowerPoint Presentation</vt:lpstr>
      <vt:lpstr>20 Common Amino Acids</vt:lpstr>
      <vt:lpstr>PowerPoint Presentation</vt:lpstr>
      <vt:lpstr>PowerPoint Presentation</vt:lpstr>
      <vt:lpstr>The Peptide Bond</vt:lpstr>
      <vt:lpstr>Figure 2.16a</vt:lpstr>
      <vt:lpstr>Figure 2.16b</vt:lpstr>
      <vt:lpstr>Introducing the Nutrients</vt:lpstr>
      <vt:lpstr>PowerPoint Presentation</vt:lpstr>
      <vt:lpstr>Introducing the Nutrients</vt:lpstr>
      <vt:lpstr>The Old Food Pyramid</vt:lpstr>
      <vt:lpstr>The New Food Pyramid</vt:lpstr>
      <vt:lpstr>PowerPoint Presentation</vt:lpstr>
      <vt:lpstr>Nucleic Acids</vt:lpstr>
      <vt:lpstr>Structure of a Nucleotide</vt:lpstr>
      <vt:lpstr>Nitrogenous Bases of Nucleotides</vt:lpstr>
      <vt:lpstr>PowerPoint Presentation</vt:lpstr>
      <vt:lpstr>Phosphodiester Bond</vt:lpstr>
      <vt:lpstr>PowerPoint Presentation</vt:lpstr>
      <vt:lpstr>The DNA  Double Helix </vt:lpstr>
      <vt:lpstr>Structure of ATP</vt:lpstr>
      <vt:lpstr>RNA</vt:lpstr>
      <vt:lpstr>PowerPoint Presentation</vt:lpstr>
      <vt:lpstr>PowerPoint Presentation</vt:lpstr>
    </vt:vector>
  </TitlesOfParts>
  <Company>Kettering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Biomolecules</dc:title>
  <dc:creator>Cheryl Samaniego;Stacy Steeley</dc:creator>
  <cp:lastModifiedBy>CHERYL L SAMANIEGO</cp:lastModifiedBy>
  <cp:revision>78</cp:revision>
  <cp:lastPrinted>2003-01-13T18:09:38Z</cp:lastPrinted>
  <dcterms:created xsi:type="dcterms:W3CDTF">2000-12-27T17:10:22Z</dcterms:created>
  <dcterms:modified xsi:type="dcterms:W3CDTF">2018-01-16T19:14:57Z</dcterms:modified>
</cp:coreProperties>
</file>